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65"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Lst>
  <p:sldSz cy="6858000" cx="12192000"/>
  <p:notesSz cx="6858000" cy="9144000"/>
  <p:embeddedFontLst>
    <p:embeddedFont>
      <p:font typeface="Nunito SemiBold"/>
      <p:regular r:id="rId15"/>
      <p:bold r:id="rId16"/>
      <p:italic r:id="rId17"/>
      <p:boldItalic r:id="rId18"/>
    </p:embeddedFont>
    <p:embeddedFont>
      <p:font typeface="Nunito"/>
      <p:regular r:id="rId19"/>
      <p:bold r:id="rId20"/>
      <p:italic r:id="rId21"/>
      <p:boldItalic r:id="rId2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Nunito-bold.fntdata"/><Relationship Id="rId11" Type="http://schemas.openxmlformats.org/officeDocument/2006/relationships/slide" Target="slides/slide7.xml"/><Relationship Id="rId22" Type="http://schemas.openxmlformats.org/officeDocument/2006/relationships/font" Target="fonts/Nunito-boldItalic.fntdata"/><Relationship Id="rId10" Type="http://schemas.openxmlformats.org/officeDocument/2006/relationships/slide" Target="slides/slide6.xml"/><Relationship Id="rId21" Type="http://schemas.openxmlformats.org/officeDocument/2006/relationships/font" Target="fonts/Nunito-italic.fntdata"/><Relationship Id="rId13" Type="http://schemas.openxmlformats.org/officeDocument/2006/relationships/slide" Target="slides/slide9.xml"/><Relationship Id="rId12" Type="http://schemas.openxmlformats.org/officeDocument/2006/relationships/slide" Target="slides/slide8.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5" Type="http://schemas.openxmlformats.org/officeDocument/2006/relationships/font" Target="fonts/NunitoSemiBold-regular.fntdata"/><Relationship Id="rId14" Type="http://schemas.openxmlformats.org/officeDocument/2006/relationships/slide" Target="slides/slide10.xml"/><Relationship Id="rId17" Type="http://schemas.openxmlformats.org/officeDocument/2006/relationships/font" Target="fonts/NunitoSemiBold-italic.fntdata"/><Relationship Id="rId16" Type="http://schemas.openxmlformats.org/officeDocument/2006/relationships/font" Target="fonts/NunitoSemiBold-bold.fntdata"/><Relationship Id="rId5" Type="http://schemas.openxmlformats.org/officeDocument/2006/relationships/slide" Target="slides/slide1.xml"/><Relationship Id="rId19" Type="http://schemas.openxmlformats.org/officeDocument/2006/relationships/font" Target="fonts/Nunito-regular.fntdata"/><Relationship Id="rId6" Type="http://schemas.openxmlformats.org/officeDocument/2006/relationships/slide" Target="slides/slide2.xml"/><Relationship Id="rId18" Type="http://schemas.openxmlformats.org/officeDocument/2006/relationships/font" Target="fonts/NunitoSemiBold-boldItalic.fntdata"/><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83905ca131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83905ca131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64" name="Google Shape;164;g83905ca131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510bc73b36_0_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510bc73b36_0_6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60" name="Google Shape;260;g510bc73b36_0_6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8a6f6cf1b1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8a6f6cf1b1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71" name="Google Shape;171;g8a6f6cf1b1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83905ca131_0_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83905ca131_0_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79" name="Google Shape;179;g83905ca131_0_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83905ca131_0_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83905ca131_0_3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05" name="Google Shape;205;g83905ca131_0_3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83905ca338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83905ca338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16" name="Google Shape;216;g83905ca338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83905ca131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83905ca131_1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27" name="Google Shape;227;g83905ca131_1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8a6f6cf1b1_0_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8a6f6cf1b1_0_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36" name="Google Shape;236;g8a6f6cf1b1_0_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8a6f6cf1b1_0_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8a6f6cf1b1_0_1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44" name="Google Shape;244;g8a6f6cf1b1_0_1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8a6f6cf1b1_0_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8a6f6cf1b1_0_2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52" name="Google Shape;252;g8a6f6cf1b1_0_2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6.png"/><Relationship Id="rId4" Type="http://schemas.openxmlformats.org/officeDocument/2006/relationships/image" Target="../media/image8.png"/><Relationship Id="rId5"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18.png"/><Relationship Id="rId6" Type="http://schemas.openxmlformats.org/officeDocument/2006/relationships/image" Target="../media/image1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16.png"/><Relationship Id="rId4" Type="http://schemas.openxmlformats.org/officeDocument/2006/relationships/image" Target="../media/image18.png"/><Relationship Id="rId5" Type="http://schemas.openxmlformats.org/officeDocument/2006/relationships/image" Target="../media/image1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16.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 Id="rId3"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 Id="rId3" Type="http://schemas.openxmlformats.org/officeDocument/2006/relationships/image" Target="../media/image1.png"/><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ront page">
  <p:cSld name="Front page">
    <p:spTree>
      <p:nvGrpSpPr>
        <p:cNvPr id="14" name="Shape 14"/>
        <p:cNvGrpSpPr/>
        <p:nvPr/>
      </p:nvGrpSpPr>
      <p:grpSpPr>
        <a:xfrm>
          <a:off x="0" y="0"/>
          <a:ext cx="0" cy="0"/>
          <a:chOff x="0" y="0"/>
          <a:chExt cx="0" cy="0"/>
        </a:xfrm>
      </p:grpSpPr>
      <p:pic>
        <p:nvPicPr>
          <p:cNvPr id="15" name="Google Shape;15;p2"/>
          <p:cNvPicPr preferRelativeResize="0"/>
          <p:nvPr/>
        </p:nvPicPr>
        <p:blipFill rotWithShape="1">
          <a:blip r:embed="rId2">
            <a:alphaModFix/>
          </a:blip>
          <a:srcRect b="0" l="0" r="0" t="0"/>
          <a:stretch/>
        </p:blipFill>
        <p:spPr>
          <a:xfrm>
            <a:off x="1588" y="1588"/>
            <a:ext cx="1588" cy="1588"/>
          </a:xfrm>
          <a:prstGeom prst="rect">
            <a:avLst/>
          </a:prstGeom>
          <a:noFill/>
          <a:ln>
            <a:noFill/>
          </a:ln>
        </p:spPr>
      </p:pic>
      <p:sp>
        <p:nvSpPr>
          <p:cNvPr id="16" name="Google Shape;16;p2"/>
          <p:cNvSpPr txBox="1"/>
          <p:nvPr>
            <p:ph type="title"/>
          </p:nvPr>
        </p:nvSpPr>
        <p:spPr>
          <a:xfrm>
            <a:off x="6257925" y="2738154"/>
            <a:ext cx="5369533"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3000"/>
              <a:buNone/>
              <a:defRPr sz="3000"/>
            </a:lvl1pPr>
            <a:lvl2pPr lvl="1" algn="l">
              <a:lnSpc>
                <a:spcPct val="90000"/>
              </a:lnSpc>
              <a:spcBef>
                <a:spcPts val="0"/>
              </a:spcBef>
              <a:spcAft>
                <a:spcPts val="0"/>
              </a:spcAft>
              <a:buSzPts val="3000"/>
              <a:buNone/>
              <a:defRPr sz="3000"/>
            </a:lvl2pPr>
            <a:lvl3pPr lvl="2" algn="l">
              <a:lnSpc>
                <a:spcPct val="90000"/>
              </a:lnSpc>
              <a:spcBef>
                <a:spcPts val="0"/>
              </a:spcBef>
              <a:spcAft>
                <a:spcPts val="0"/>
              </a:spcAft>
              <a:buSzPts val="3000"/>
              <a:buNone/>
              <a:defRPr sz="3000"/>
            </a:lvl3pPr>
            <a:lvl4pPr lvl="3" algn="l">
              <a:lnSpc>
                <a:spcPct val="90000"/>
              </a:lnSpc>
              <a:spcBef>
                <a:spcPts val="0"/>
              </a:spcBef>
              <a:spcAft>
                <a:spcPts val="0"/>
              </a:spcAft>
              <a:buSzPts val="3000"/>
              <a:buNone/>
              <a:defRPr sz="3000"/>
            </a:lvl4pPr>
            <a:lvl5pPr lvl="4" algn="l">
              <a:lnSpc>
                <a:spcPct val="90000"/>
              </a:lnSpc>
              <a:spcBef>
                <a:spcPts val="0"/>
              </a:spcBef>
              <a:spcAft>
                <a:spcPts val="0"/>
              </a:spcAft>
              <a:buSzPts val="3000"/>
              <a:buNone/>
              <a:defRPr sz="3000"/>
            </a:lvl5pPr>
            <a:lvl6pPr lvl="5" algn="l">
              <a:lnSpc>
                <a:spcPct val="90000"/>
              </a:lnSpc>
              <a:spcBef>
                <a:spcPts val="0"/>
              </a:spcBef>
              <a:spcAft>
                <a:spcPts val="0"/>
              </a:spcAft>
              <a:buSzPts val="3000"/>
              <a:buNone/>
              <a:defRPr sz="3000"/>
            </a:lvl6pPr>
            <a:lvl7pPr lvl="6" algn="l">
              <a:lnSpc>
                <a:spcPct val="90000"/>
              </a:lnSpc>
              <a:spcBef>
                <a:spcPts val="0"/>
              </a:spcBef>
              <a:spcAft>
                <a:spcPts val="0"/>
              </a:spcAft>
              <a:buSzPts val="3000"/>
              <a:buNone/>
              <a:defRPr sz="3000"/>
            </a:lvl7pPr>
            <a:lvl8pPr lvl="7" algn="l">
              <a:lnSpc>
                <a:spcPct val="90000"/>
              </a:lnSpc>
              <a:spcBef>
                <a:spcPts val="0"/>
              </a:spcBef>
              <a:spcAft>
                <a:spcPts val="0"/>
              </a:spcAft>
              <a:buSzPts val="3000"/>
              <a:buNone/>
              <a:defRPr sz="3000"/>
            </a:lvl8pPr>
            <a:lvl9pPr lvl="8" algn="l">
              <a:lnSpc>
                <a:spcPct val="90000"/>
              </a:lnSpc>
              <a:spcBef>
                <a:spcPts val="0"/>
              </a:spcBef>
              <a:spcAft>
                <a:spcPts val="0"/>
              </a:spcAft>
              <a:buSzPts val="3000"/>
              <a:buNone/>
              <a:defRPr sz="3000"/>
            </a:lvl9pPr>
          </a:lstStyle>
          <a:p/>
        </p:txBody>
      </p:sp>
      <p:pic>
        <p:nvPicPr>
          <p:cNvPr id="17" name="Google Shape;17;p2"/>
          <p:cNvPicPr preferRelativeResize="0"/>
          <p:nvPr/>
        </p:nvPicPr>
        <p:blipFill rotWithShape="1">
          <a:blip r:embed="rId3">
            <a:alphaModFix/>
          </a:blip>
          <a:srcRect b="0" l="0" r="0" t="0"/>
          <a:stretch/>
        </p:blipFill>
        <p:spPr>
          <a:xfrm>
            <a:off x="10428629" y="104775"/>
            <a:ext cx="1514475" cy="1514475"/>
          </a:xfrm>
          <a:prstGeom prst="rect">
            <a:avLst/>
          </a:prstGeom>
          <a:noFill/>
          <a:ln>
            <a:noFill/>
          </a:ln>
        </p:spPr>
      </p:pic>
      <p:sp>
        <p:nvSpPr>
          <p:cNvPr id="18" name="Google Shape;18;p2"/>
          <p:cNvSpPr txBox="1"/>
          <p:nvPr>
            <p:ph idx="1" type="subTitle"/>
          </p:nvPr>
        </p:nvSpPr>
        <p:spPr>
          <a:xfrm>
            <a:off x="6257924" y="3711370"/>
            <a:ext cx="5369533"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None/>
              <a:defRPr sz="2400">
                <a:solidFill>
                  <a:schemeClr val="dk1"/>
                </a:solidFill>
              </a:defRPr>
            </a:lvl1pPr>
            <a:lvl2pPr lvl="1" algn="ctr">
              <a:lnSpc>
                <a:spcPct val="90000"/>
              </a:lnSpc>
              <a:spcBef>
                <a:spcPts val="500"/>
              </a:spcBef>
              <a:spcAft>
                <a:spcPts val="0"/>
              </a:spcAft>
              <a:buClr>
                <a:schemeClr val="dk1"/>
              </a:buClr>
              <a:buSzPts val="2400"/>
              <a:buNone/>
              <a:defRPr/>
            </a:lvl2pPr>
            <a:lvl3pPr lvl="2" algn="ctr">
              <a:lnSpc>
                <a:spcPct val="90000"/>
              </a:lnSpc>
              <a:spcBef>
                <a:spcPts val="500"/>
              </a:spcBef>
              <a:spcAft>
                <a:spcPts val="0"/>
              </a:spcAft>
              <a:buClr>
                <a:schemeClr val="dk1"/>
              </a:buClr>
              <a:buSzPts val="2400"/>
              <a:buNone/>
              <a:defRPr sz="2400"/>
            </a:lvl3pPr>
            <a:lvl4pPr lvl="3" algn="ctr">
              <a:lnSpc>
                <a:spcPct val="90000"/>
              </a:lnSpc>
              <a:spcBef>
                <a:spcPts val="500"/>
              </a:spcBef>
              <a:spcAft>
                <a:spcPts val="0"/>
              </a:spcAft>
              <a:buClr>
                <a:schemeClr val="dk1"/>
              </a:buClr>
              <a:buSzPts val="2400"/>
              <a:buNone/>
              <a:defRPr sz="2400"/>
            </a:lvl4pPr>
            <a:lvl5pPr lvl="4" algn="ctr">
              <a:lnSpc>
                <a:spcPct val="90000"/>
              </a:lnSpc>
              <a:spcBef>
                <a:spcPts val="500"/>
              </a:spcBef>
              <a:spcAft>
                <a:spcPts val="0"/>
              </a:spcAft>
              <a:buClr>
                <a:schemeClr val="dk1"/>
              </a:buClr>
              <a:buSzPts val="2400"/>
              <a:buNone/>
              <a:defRPr sz="2400"/>
            </a:lvl5pPr>
            <a:lvl6pPr lvl="5" algn="ctr">
              <a:lnSpc>
                <a:spcPct val="90000"/>
              </a:lnSpc>
              <a:spcBef>
                <a:spcPts val="500"/>
              </a:spcBef>
              <a:spcAft>
                <a:spcPts val="0"/>
              </a:spcAft>
              <a:buClr>
                <a:schemeClr val="dk1"/>
              </a:buClr>
              <a:buSzPts val="2400"/>
              <a:buNone/>
              <a:defRPr sz="2400"/>
            </a:lvl6pPr>
            <a:lvl7pPr lvl="6" algn="ctr">
              <a:lnSpc>
                <a:spcPct val="90000"/>
              </a:lnSpc>
              <a:spcBef>
                <a:spcPts val="500"/>
              </a:spcBef>
              <a:spcAft>
                <a:spcPts val="0"/>
              </a:spcAft>
              <a:buClr>
                <a:schemeClr val="dk1"/>
              </a:buClr>
              <a:buSzPts val="2400"/>
              <a:buNone/>
              <a:defRPr sz="2400"/>
            </a:lvl7pPr>
            <a:lvl8pPr lvl="7" algn="ctr">
              <a:lnSpc>
                <a:spcPct val="90000"/>
              </a:lnSpc>
              <a:spcBef>
                <a:spcPts val="500"/>
              </a:spcBef>
              <a:spcAft>
                <a:spcPts val="0"/>
              </a:spcAft>
              <a:buClr>
                <a:schemeClr val="dk1"/>
              </a:buClr>
              <a:buSzPts val="2400"/>
              <a:buNone/>
              <a:defRPr sz="2400"/>
            </a:lvl8pPr>
            <a:lvl9pPr lvl="8" algn="ctr">
              <a:lnSpc>
                <a:spcPct val="90000"/>
              </a:lnSpc>
              <a:spcBef>
                <a:spcPts val="500"/>
              </a:spcBef>
              <a:spcAft>
                <a:spcPts val="0"/>
              </a:spcAft>
              <a:buClr>
                <a:schemeClr val="dk1"/>
              </a:buClr>
              <a:buSzPts val="2400"/>
              <a:buNone/>
              <a:defRPr sz="2400"/>
            </a:lvl9pPr>
          </a:lstStyle>
          <a:p/>
        </p:txBody>
      </p:sp>
      <p:grpSp>
        <p:nvGrpSpPr>
          <p:cNvPr id="19" name="Google Shape;19;p2"/>
          <p:cNvGrpSpPr/>
          <p:nvPr/>
        </p:nvGrpSpPr>
        <p:grpSpPr>
          <a:xfrm>
            <a:off x="0" y="-446"/>
            <a:ext cx="8094368" cy="6867144"/>
            <a:chOff x="0" y="-446"/>
            <a:chExt cx="8094368" cy="6867144"/>
          </a:xfrm>
        </p:grpSpPr>
        <p:pic>
          <p:nvPicPr>
            <p:cNvPr descr="Image" id="20" name="Google Shape;20;p2"/>
            <p:cNvPicPr preferRelativeResize="0"/>
            <p:nvPr/>
          </p:nvPicPr>
          <p:blipFill rotWithShape="1">
            <a:blip r:embed="rId4">
              <a:alphaModFix/>
            </a:blip>
            <a:srcRect b="369" l="0" r="0" t="0"/>
            <a:stretch/>
          </p:blipFill>
          <p:spPr>
            <a:xfrm>
              <a:off x="0" y="3695"/>
              <a:ext cx="8094368" cy="6858000"/>
            </a:xfrm>
            <a:prstGeom prst="rect">
              <a:avLst/>
            </a:prstGeom>
            <a:noFill/>
            <a:ln>
              <a:noFill/>
            </a:ln>
          </p:spPr>
        </p:pic>
        <p:pic>
          <p:nvPicPr>
            <p:cNvPr descr="Image" id="21" name="Google Shape;21;p2"/>
            <p:cNvPicPr preferRelativeResize="0"/>
            <p:nvPr/>
          </p:nvPicPr>
          <p:blipFill rotWithShape="1">
            <a:blip r:embed="rId5">
              <a:alphaModFix amt="72000"/>
            </a:blip>
            <a:srcRect b="0" l="0" r="0" t="0"/>
            <a:stretch/>
          </p:blipFill>
          <p:spPr>
            <a:xfrm>
              <a:off x="0" y="-446"/>
              <a:ext cx="7119846" cy="6867144"/>
            </a:xfrm>
            <a:prstGeom prst="rect">
              <a:avLst/>
            </a:prstGeom>
            <a:noFill/>
            <a:ln>
              <a:noFill/>
            </a:ln>
          </p:spPr>
        </p:pic>
      </p:grpSp>
      <p:cxnSp>
        <p:nvCxnSpPr>
          <p:cNvPr id="22" name="Google Shape;22;p2"/>
          <p:cNvCxnSpPr/>
          <p:nvPr/>
        </p:nvCxnSpPr>
        <p:spPr>
          <a:xfrm>
            <a:off x="6257924" y="3493138"/>
            <a:ext cx="5369533" cy="0"/>
          </a:xfrm>
          <a:prstGeom prst="straightConnector1">
            <a:avLst/>
          </a:prstGeom>
          <a:noFill/>
          <a:ln cap="flat" cmpd="sng" w="9525">
            <a:solidFill>
              <a:schemeClr val="dk1"/>
            </a:solidFill>
            <a:prstDash val="solid"/>
            <a:miter lim="800000"/>
            <a:headEnd len="sm" w="sm" type="none"/>
            <a:tailEnd len="sm" w="sm" type="none"/>
          </a:ln>
        </p:spPr>
      </p:cxnSp>
      <p:sp>
        <p:nvSpPr>
          <p:cNvPr id="23" name="Google Shape;23;p2"/>
          <p:cNvSpPr txBox="1"/>
          <p:nvPr/>
        </p:nvSpPr>
        <p:spPr>
          <a:xfrm>
            <a:off x="8167350" y="6592075"/>
            <a:ext cx="40248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dk1"/>
                </a:solidFill>
                <a:latin typeface="Nunito"/>
                <a:ea typeface="Nunito"/>
                <a:cs typeface="Nunito"/>
                <a:sym typeface="Nunito"/>
              </a:rPr>
              <a:t>© 20</a:t>
            </a:r>
            <a:r>
              <a:rPr b="1" lang="en-US" sz="1000">
                <a:solidFill>
                  <a:schemeClr val="dk1"/>
                </a:solidFill>
                <a:latin typeface="Nunito"/>
                <a:ea typeface="Nunito"/>
                <a:cs typeface="Nunito"/>
                <a:sym typeface="Nunito"/>
              </a:rPr>
              <a:t>20</a:t>
            </a:r>
            <a:r>
              <a:rPr b="1" i="0" lang="en-US" sz="1000" u="none" cap="none" strike="noStrike">
                <a:solidFill>
                  <a:schemeClr val="dk1"/>
                </a:solidFill>
                <a:latin typeface="Nunito"/>
                <a:ea typeface="Nunito"/>
                <a:cs typeface="Nunito"/>
                <a:sym typeface="Nunito"/>
              </a:rPr>
              <a:t> KOKO Networks Limited – Proprietary &amp; Confidential </a:t>
            </a:r>
            <a:endParaRPr b="1"/>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7">
  <p:cSld name="Section break 7">
    <p:spTree>
      <p:nvGrpSpPr>
        <p:cNvPr id="90" name="Shape 90"/>
        <p:cNvGrpSpPr/>
        <p:nvPr/>
      </p:nvGrpSpPr>
      <p:grpSpPr>
        <a:xfrm>
          <a:off x="0" y="0"/>
          <a:ext cx="0" cy="0"/>
          <a:chOff x="0" y="0"/>
          <a:chExt cx="0" cy="0"/>
        </a:xfrm>
      </p:grpSpPr>
      <p:pic>
        <p:nvPicPr>
          <p:cNvPr id="91" name="Google Shape;91;p11"/>
          <p:cNvPicPr preferRelativeResize="0"/>
          <p:nvPr/>
        </p:nvPicPr>
        <p:blipFill rotWithShape="1">
          <a:blip r:embed="rId2">
            <a:alphaModFix/>
          </a:blip>
          <a:srcRect b="0" l="0" r="0" t="0"/>
          <a:stretch/>
        </p:blipFill>
        <p:spPr>
          <a:xfrm>
            <a:off x="-6350" y="0"/>
            <a:ext cx="12204700" cy="6861793"/>
          </a:xfrm>
          <a:prstGeom prst="rect">
            <a:avLst/>
          </a:prstGeom>
          <a:noFill/>
          <a:ln>
            <a:noFill/>
          </a:ln>
        </p:spPr>
      </p:pic>
      <p:pic>
        <p:nvPicPr>
          <p:cNvPr descr="Image" id="92" name="Google Shape;92;p11"/>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93" name="Google Shape;93;p11"/>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94" name="Google Shape;94;p11"/>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95" name="Google Shape;95;p11"/>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96" name="Google Shape;96;p11"/>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97" name="Google Shape;97;p11"/>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a:t>
            </a:r>
            <a:r>
              <a:rPr b="1" lang="en-US" sz="1000">
                <a:solidFill>
                  <a:schemeClr val="lt1"/>
                </a:solidFill>
                <a:latin typeface="Nunito"/>
                <a:ea typeface="Nunito"/>
                <a:cs typeface="Nunito"/>
                <a:sym typeface="Nunito"/>
              </a:rPr>
              <a:t>20</a:t>
            </a:r>
            <a:r>
              <a:rPr b="1" i="0" lang="en-US" sz="1000" u="none" cap="none" strike="noStrike">
                <a:solidFill>
                  <a:schemeClr val="lt1"/>
                </a:solidFill>
                <a:latin typeface="Nunito"/>
                <a:ea typeface="Nunito"/>
                <a:cs typeface="Nunito"/>
                <a:sym typeface="Nunito"/>
              </a:rPr>
              <a:t>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8">
  <p:cSld name="Section break 8">
    <p:spTree>
      <p:nvGrpSpPr>
        <p:cNvPr id="98" name="Shape 98"/>
        <p:cNvGrpSpPr/>
        <p:nvPr/>
      </p:nvGrpSpPr>
      <p:grpSpPr>
        <a:xfrm>
          <a:off x="0" y="0"/>
          <a:ext cx="0" cy="0"/>
          <a:chOff x="0" y="0"/>
          <a:chExt cx="0" cy="0"/>
        </a:xfrm>
      </p:grpSpPr>
      <p:pic>
        <p:nvPicPr>
          <p:cNvPr id="99" name="Google Shape;99;p12"/>
          <p:cNvPicPr preferRelativeResize="0"/>
          <p:nvPr/>
        </p:nvPicPr>
        <p:blipFill rotWithShape="1">
          <a:blip r:embed="rId2">
            <a:alphaModFix/>
          </a:blip>
          <a:srcRect b="0" l="0" r="0" t="0"/>
          <a:stretch/>
        </p:blipFill>
        <p:spPr>
          <a:xfrm>
            <a:off x="0" y="0"/>
            <a:ext cx="12197953" cy="6858000"/>
          </a:xfrm>
          <a:prstGeom prst="rect">
            <a:avLst/>
          </a:prstGeom>
          <a:noFill/>
          <a:ln>
            <a:noFill/>
          </a:ln>
        </p:spPr>
      </p:pic>
      <p:pic>
        <p:nvPicPr>
          <p:cNvPr descr="Image" id="100" name="Google Shape;100;p12"/>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101" name="Google Shape;101;p12"/>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102" name="Google Shape;102;p12"/>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103" name="Google Shape;103;p12"/>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104" name="Google Shape;104;p12"/>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105" name="Google Shape;105;p12"/>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a:t>
            </a:r>
            <a:r>
              <a:rPr b="1" lang="en-US" sz="1000">
                <a:solidFill>
                  <a:schemeClr val="lt1"/>
                </a:solidFill>
                <a:latin typeface="Nunito"/>
                <a:ea typeface="Nunito"/>
                <a:cs typeface="Nunito"/>
                <a:sym typeface="Nunito"/>
              </a:rPr>
              <a:t>20</a:t>
            </a:r>
            <a:r>
              <a:rPr b="1" i="0" lang="en-US" sz="1000" u="none" cap="none" strike="noStrike">
                <a:solidFill>
                  <a:schemeClr val="lt1"/>
                </a:solidFill>
                <a:latin typeface="Nunito"/>
                <a:ea typeface="Nunito"/>
                <a:cs typeface="Nunito"/>
                <a:sym typeface="Nunito"/>
              </a:rPr>
              <a:t>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9">
  <p:cSld name="Section break 9">
    <p:spTree>
      <p:nvGrpSpPr>
        <p:cNvPr id="106" name="Shape 106"/>
        <p:cNvGrpSpPr/>
        <p:nvPr/>
      </p:nvGrpSpPr>
      <p:grpSpPr>
        <a:xfrm>
          <a:off x="0" y="0"/>
          <a:ext cx="0" cy="0"/>
          <a:chOff x="0" y="0"/>
          <a:chExt cx="0" cy="0"/>
        </a:xfrm>
      </p:grpSpPr>
      <p:pic>
        <p:nvPicPr>
          <p:cNvPr id="107" name="Google Shape;107;p13"/>
          <p:cNvPicPr preferRelativeResize="0"/>
          <p:nvPr/>
        </p:nvPicPr>
        <p:blipFill rotWithShape="1">
          <a:blip r:embed="rId2">
            <a:alphaModFix/>
          </a:blip>
          <a:srcRect b="0" l="0" r="0" t="0"/>
          <a:stretch/>
        </p:blipFill>
        <p:spPr>
          <a:xfrm>
            <a:off x="0" y="0"/>
            <a:ext cx="12197859" cy="6858000"/>
          </a:xfrm>
          <a:prstGeom prst="rect">
            <a:avLst/>
          </a:prstGeom>
          <a:noFill/>
          <a:ln>
            <a:noFill/>
          </a:ln>
        </p:spPr>
      </p:pic>
      <p:pic>
        <p:nvPicPr>
          <p:cNvPr descr="Image" id="108" name="Google Shape;108;p13"/>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109" name="Google Shape;109;p13"/>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110" name="Google Shape;110;p13"/>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111" name="Google Shape;111;p13"/>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112" name="Google Shape;112;p13"/>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113" name="Google Shape;113;p13"/>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a:t>
            </a:r>
            <a:r>
              <a:rPr b="1" lang="en-US" sz="1000">
                <a:solidFill>
                  <a:schemeClr val="lt1"/>
                </a:solidFill>
                <a:latin typeface="Nunito"/>
                <a:ea typeface="Nunito"/>
                <a:cs typeface="Nunito"/>
                <a:sym typeface="Nunito"/>
              </a:rPr>
              <a:t>20</a:t>
            </a:r>
            <a:r>
              <a:rPr b="1" i="0" lang="en-US" sz="1000" u="none" cap="none" strike="noStrike">
                <a:solidFill>
                  <a:schemeClr val="lt1"/>
                </a:solidFill>
                <a:latin typeface="Nunito"/>
                <a:ea typeface="Nunito"/>
                <a:cs typeface="Nunito"/>
                <a:sym typeface="Nunito"/>
              </a:rPr>
              <a:t>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 page (with disclaimer) 1">
  <p:cSld name="Back page (with disclaimer)_1">
    <p:spTree>
      <p:nvGrpSpPr>
        <p:cNvPr id="114" name="Shape 114"/>
        <p:cNvGrpSpPr/>
        <p:nvPr/>
      </p:nvGrpSpPr>
      <p:grpSpPr>
        <a:xfrm>
          <a:off x="0" y="0"/>
          <a:ext cx="0" cy="0"/>
          <a:chOff x="0" y="0"/>
          <a:chExt cx="0" cy="0"/>
        </a:xfrm>
      </p:grpSpPr>
      <p:pic>
        <p:nvPicPr>
          <p:cNvPr id="115" name="Google Shape;115;p14"/>
          <p:cNvPicPr preferRelativeResize="0"/>
          <p:nvPr/>
        </p:nvPicPr>
        <p:blipFill rotWithShape="1">
          <a:blip r:embed="rId2">
            <a:alphaModFix/>
          </a:blip>
          <a:srcRect b="0" l="0" r="0" t="0"/>
          <a:stretch/>
        </p:blipFill>
        <p:spPr>
          <a:xfrm>
            <a:off x="1588" y="1588"/>
            <a:ext cx="1588" cy="1588"/>
          </a:xfrm>
          <a:prstGeom prst="rect">
            <a:avLst/>
          </a:prstGeom>
          <a:noFill/>
          <a:ln>
            <a:noFill/>
          </a:ln>
        </p:spPr>
      </p:pic>
      <p:pic>
        <p:nvPicPr>
          <p:cNvPr descr="Image" id="116" name="Google Shape;116;p14"/>
          <p:cNvPicPr preferRelativeResize="0"/>
          <p:nvPr/>
        </p:nvPicPr>
        <p:blipFill rotWithShape="1">
          <a:blip r:embed="rId3">
            <a:alphaModFix/>
          </a:blip>
          <a:srcRect b="26814" l="0" r="0" t="26809"/>
          <a:stretch/>
        </p:blipFill>
        <p:spPr>
          <a:xfrm>
            <a:off x="0" y="0"/>
            <a:ext cx="12192001" cy="6858000"/>
          </a:xfrm>
          <a:prstGeom prst="rect">
            <a:avLst/>
          </a:prstGeom>
          <a:noFill/>
          <a:ln>
            <a:noFill/>
          </a:ln>
        </p:spPr>
      </p:pic>
      <p:pic>
        <p:nvPicPr>
          <p:cNvPr descr="Image" id="117" name="Google Shape;117;p14"/>
          <p:cNvPicPr preferRelativeResize="0"/>
          <p:nvPr/>
        </p:nvPicPr>
        <p:blipFill rotWithShape="1">
          <a:blip r:embed="rId4">
            <a:alphaModFix/>
          </a:blip>
          <a:srcRect b="0" l="0" r="0" t="0"/>
          <a:stretch/>
        </p:blipFill>
        <p:spPr>
          <a:xfrm>
            <a:off x="-14126" y="-12701"/>
            <a:ext cx="8079435" cy="6870701"/>
          </a:xfrm>
          <a:prstGeom prst="rect">
            <a:avLst/>
          </a:prstGeom>
          <a:noFill/>
          <a:ln>
            <a:noFill/>
          </a:ln>
        </p:spPr>
      </p:pic>
      <p:cxnSp>
        <p:nvCxnSpPr>
          <p:cNvPr id="118" name="Google Shape;118;p14"/>
          <p:cNvCxnSpPr/>
          <p:nvPr/>
        </p:nvCxnSpPr>
        <p:spPr>
          <a:xfrm>
            <a:off x="6877482" y="3079750"/>
            <a:ext cx="4891200" cy="0"/>
          </a:xfrm>
          <a:prstGeom prst="straightConnector1">
            <a:avLst/>
          </a:prstGeom>
          <a:noFill/>
          <a:ln cap="flat" cmpd="sng" w="12700">
            <a:solidFill>
              <a:srgbClr val="000000"/>
            </a:solidFill>
            <a:prstDash val="solid"/>
            <a:miter lim="400000"/>
            <a:headEnd len="sm" w="sm" type="none"/>
            <a:tailEnd len="sm" w="sm" type="none"/>
          </a:ln>
        </p:spPr>
      </p:cxnSp>
      <p:pic>
        <p:nvPicPr>
          <p:cNvPr descr="Image" id="119" name="Google Shape;119;p14"/>
          <p:cNvPicPr preferRelativeResize="0"/>
          <p:nvPr/>
        </p:nvPicPr>
        <p:blipFill rotWithShape="1">
          <a:blip r:embed="rId5">
            <a:alphaModFix/>
          </a:blip>
          <a:srcRect b="0" l="0" r="0" t="0"/>
          <a:stretch/>
        </p:blipFill>
        <p:spPr>
          <a:xfrm>
            <a:off x="6877482" y="2771204"/>
            <a:ext cx="216002" cy="205324"/>
          </a:xfrm>
          <a:prstGeom prst="rect">
            <a:avLst/>
          </a:prstGeom>
          <a:noFill/>
          <a:ln>
            <a:noFill/>
          </a:ln>
        </p:spPr>
      </p:pic>
      <p:pic>
        <p:nvPicPr>
          <p:cNvPr descr="Image" id="120" name="Google Shape;120;p14"/>
          <p:cNvPicPr preferRelativeResize="0"/>
          <p:nvPr/>
        </p:nvPicPr>
        <p:blipFill rotWithShape="1">
          <a:blip r:embed="rId6">
            <a:alphaModFix/>
          </a:blip>
          <a:srcRect b="0" l="0" r="0" t="0"/>
          <a:stretch/>
        </p:blipFill>
        <p:spPr>
          <a:xfrm>
            <a:off x="9488624" y="2756880"/>
            <a:ext cx="155110" cy="233972"/>
          </a:xfrm>
          <a:prstGeom prst="rect">
            <a:avLst/>
          </a:prstGeom>
          <a:noFill/>
          <a:ln>
            <a:noFill/>
          </a:ln>
        </p:spPr>
      </p:pic>
      <p:sp>
        <p:nvSpPr>
          <p:cNvPr id="121" name="Google Shape;121;p14"/>
          <p:cNvSpPr txBox="1"/>
          <p:nvPr/>
        </p:nvSpPr>
        <p:spPr>
          <a:xfrm>
            <a:off x="6877481" y="3244849"/>
            <a:ext cx="4891200" cy="1723200"/>
          </a:xfrm>
          <a:prstGeom prst="rect">
            <a:avLst/>
          </a:prstGeom>
          <a:noFill/>
          <a:ln>
            <a:noFill/>
          </a:ln>
        </p:spPr>
        <p:txBody>
          <a:bodyPr anchorCtr="0" anchor="t" bIns="0" lIns="0" spcFirstLastPara="1" rIns="0" wrap="square" tIns="0">
            <a:noAutofit/>
          </a:bodyPr>
          <a:lstStyle/>
          <a:p>
            <a:pPr indent="0" lvl="0" marL="0" marR="0" rtl="0" algn="just">
              <a:lnSpc>
                <a:spcPct val="100000"/>
              </a:lnSpc>
              <a:spcBef>
                <a:spcPts val="0"/>
              </a:spcBef>
              <a:spcAft>
                <a:spcPts val="0"/>
              </a:spcAft>
              <a:buClr>
                <a:srgbClr val="3F3F3F"/>
              </a:buClr>
              <a:buSzPts val="1200"/>
              <a:buFont typeface="Arial"/>
              <a:buNone/>
            </a:pPr>
            <a:r>
              <a:rPr b="0" i="0" lang="en-US" sz="1200" u="none" cap="none" strike="noStrike">
                <a:solidFill>
                  <a:srgbClr val="3F3F3F"/>
                </a:solidFill>
                <a:latin typeface="Nunito SemiBold"/>
                <a:ea typeface="Nunito SemiBold"/>
                <a:cs typeface="Nunito SemiBold"/>
                <a:sym typeface="Nunito SemiBold"/>
              </a:rPr>
              <a:t>The contents of this presentation are strictly private and confidential and subject to contract.  They are also subject to amendment or withdrawal and must not be referred to or distributed without the prior consent of KOKO Networks.</a:t>
            </a:r>
            <a:endParaRPr/>
          </a:p>
          <a:p>
            <a:pPr indent="0" lvl="0" marL="0" marR="0" rtl="0" algn="just">
              <a:lnSpc>
                <a:spcPct val="100000"/>
              </a:lnSpc>
              <a:spcBef>
                <a:spcPts val="0"/>
              </a:spcBef>
              <a:spcAft>
                <a:spcPts val="0"/>
              </a:spcAft>
              <a:buClr>
                <a:schemeClr val="dk1"/>
              </a:buClr>
              <a:buSzPts val="1200"/>
              <a:buFont typeface="Arial"/>
              <a:buNone/>
            </a:pPr>
            <a:r>
              <a:t/>
            </a:r>
            <a:endParaRPr b="0" i="0" sz="1200" u="none" cap="none" strike="noStrike">
              <a:solidFill>
                <a:srgbClr val="3F3F3F"/>
              </a:solidFill>
              <a:latin typeface="Nunito SemiBold"/>
              <a:ea typeface="Nunito SemiBold"/>
              <a:cs typeface="Nunito SemiBold"/>
              <a:sym typeface="Nunito SemiBold"/>
            </a:endParaRPr>
          </a:p>
          <a:p>
            <a:pPr indent="0" lvl="0" marL="0" marR="0" rtl="0" algn="just">
              <a:lnSpc>
                <a:spcPct val="100000"/>
              </a:lnSpc>
              <a:spcBef>
                <a:spcPts val="0"/>
              </a:spcBef>
              <a:spcAft>
                <a:spcPts val="0"/>
              </a:spcAft>
              <a:buClr>
                <a:srgbClr val="3F3F3F"/>
              </a:buClr>
              <a:buSzPts val="1200"/>
              <a:buFont typeface="Arial"/>
              <a:buNone/>
            </a:pPr>
            <a:r>
              <a:rPr b="0" i="0" lang="en-US" sz="1200" u="none" cap="none" strike="noStrike">
                <a:solidFill>
                  <a:srgbClr val="3F3F3F"/>
                </a:solidFill>
                <a:latin typeface="Nunito SemiBold"/>
                <a:ea typeface="Nunito SemiBold"/>
                <a:cs typeface="Nunito SemiBold"/>
                <a:sym typeface="Nunito SemiBold"/>
              </a:rPr>
              <a:t>KOKO Networks does not owe or accept any liability, duty or responsibility to any viewer of this presentation and shall not be liable for any loss, damage or expense of any nature which is caused by any use which the viewer may choose to make of its contents.</a:t>
            </a:r>
            <a:endParaRPr/>
          </a:p>
        </p:txBody>
      </p:sp>
      <p:sp>
        <p:nvSpPr>
          <p:cNvPr id="122" name="Google Shape;122;p14"/>
          <p:cNvSpPr txBox="1"/>
          <p:nvPr>
            <p:ph idx="1" type="subTitle"/>
          </p:nvPr>
        </p:nvSpPr>
        <p:spPr>
          <a:xfrm>
            <a:off x="6877481" y="2114988"/>
            <a:ext cx="4891200" cy="4377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sz="1800">
                <a:solidFill>
                  <a:schemeClr val="dk1"/>
                </a:solidFill>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123" name="Google Shape;123;p14"/>
          <p:cNvSpPr txBox="1"/>
          <p:nvPr/>
        </p:nvSpPr>
        <p:spPr>
          <a:xfrm>
            <a:off x="8176500" y="6592050"/>
            <a:ext cx="40155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000">
                <a:solidFill>
                  <a:schemeClr val="dk1"/>
                </a:solidFill>
                <a:latin typeface="Nunito"/>
                <a:ea typeface="Nunito"/>
                <a:cs typeface="Nunito"/>
                <a:sym typeface="Nunito"/>
              </a:rPr>
              <a:t>© 2020 KOKO Networks Limited – Proprietary &amp; Confidential </a:t>
            </a:r>
            <a:endParaRPr b="1"/>
          </a:p>
        </p:txBody>
      </p:sp>
      <p:sp>
        <p:nvSpPr>
          <p:cNvPr id="124" name="Google Shape;124;p14"/>
          <p:cNvSpPr txBox="1"/>
          <p:nvPr/>
        </p:nvSpPr>
        <p:spPr>
          <a:xfrm>
            <a:off x="6877481" y="1057550"/>
            <a:ext cx="4891200" cy="9684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lang="en-US" sz="3200">
                <a:solidFill>
                  <a:schemeClr val="dk1"/>
                </a:solidFill>
                <a:latin typeface="Nunito SemiBold"/>
                <a:ea typeface="Nunito SemiBold"/>
                <a:cs typeface="Nunito SemiBold"/>
                <a:sym typeface="Nunito SemiBold"/>
              </a:rPr>
              <a:t>For more information, contact:</a:t>
            </a:r>
            <a:endParaRPr b="0" sz="3200">
              <a:solidFill>
                <a:schemeClr val="dk1"/>
              </a:solidFill>
              <a:latin typeface="Nunito SemiBold"/>
              <a:ea typeface="Nunito SemiBold"/>
              <a:cs typeface="Nunito SemiBold"/>
              <a:sym typeface="Nunito SemiBold"/>
            </a:endParaRPr>
          </a:p>
        </p:txBody>
      </p:sp>
      <p:sp>
        <p:nvSpPr>
          <p:cNvPr id="125" name="Google Shape;125;p14"/>
          <p:cNvSpPr txBox="1"/>
          <p:nvPr/>
        </p:nvSpPr>
        <p:spPr>
          <a:xfrm>
            <a:off x="9714112" y="2749992"/>
            <a:ext cx="1994100" cy="234000"/>
          </a:xfrm>
          <a:prstGeom prst="rect">
            <a:avLst/>
          </a:prstGeom>
          <a:noFill/>
          <a:ln>
            <a:noFill/>
          </a:ln>
        </p:spPr>
        <p:txBody>
          <a:bodyPr anchorCtr="0" anchor="ctr" bIns="0" lIns="0" spcFirstLastPara="1" rIns="0" wrap="square" tIns="0">
            <a:noAutofit/>
          </a:bodyPr>
          <a:lstStyle/>
          <a:p>
            <a:pPr indent="0" lvl="0" marL="0" marR="0" rtl="0" algn="just">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Nunito SemiBold"/>
                <a:ea typeface="Nunito SemiBold"/>
                <a:cs typeface="Nunito SemiBold"/>
                <a:sym typeface="Nunito SemiBold"/>
              </a:rPr>
              <a:t>www.kokonetworks.com</a:t>
            </a:r>
            <a:endParaRPr/>
          </a:p>
        </p:txBody>
      </p:sp>
      <p:sp>
        <p:nvSpPr>
          <p:cNvPr id="126" name="Google Shape;126;p14"/>
          <p:cNvSpPr txBox="1"/>
          <p:nvPr/>
        </p:nvSpPr>
        <p:spPr>
          <a:xfrm>
            <a:off x="7114758" y="2749991"/>
            <a:ext cx="2352600" cy="2340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lang="en-US" sz="1200">
                <a:solidFill>
                  <a:schemeClr val="dk1"/>
                </a:solidFill>
                <a:latin typeface="Nunito SemiBold"/>
                <a:ea typeface="Nunito SemiBold"/>
                <a:cs typeface="Nunito SemiBold"/>
                <a:sym typeface="Nunito SemiBold"/>
              </a:rPr>
              <a:t>enquiries</a:t>
            </a:r>
            <a:r>
              <a:rPr b="0" lang="en-US" sz="1200">
                <a:solidFill>
                  <a:schemeClr val="dk1"/>
                </a:solidFill>
                <a:latin typeface="Nunito SemiBold"/>
                <a:ea typeface="Nunito SemiBold"/>
                <a:cs typeface="Nunito SemiBold"/>
                <a:sym typeface="Nunito SemiBold"/>
              </a:rPr>
              <a:t>@kokonetworks.com</a:t>
            </a:r>
            <a:endParaRPr b="0" sz="1200">
              <a:solidFill>
                <a:schemeClr val="dk1"/>
              </a:solidFill>
              <a:latin typeface="Nunito SemiBold"/>
              <a:ea typeface="Nunito SemiBold"/>
              <a:cs typeface="Nunito SemiBold"/>
              <a:sym typeface="Nunito SemiBo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ack page (with disclaimer) 1">
  <p:cSld name="1_Back page (with disclaimer)_1">
    <p:spTree>
      <p:nvGrpSpPr>
        <p:cNvPr id="127" name="Shape 127"/>
        <p:cNvGrpSpPr/>
        <p:nvPr/>
      </p:nvGrpSpPr>
      <p:grpSpPr>
        <a:xfrm>
          <a:off x="0" y="0"/>
          <a:ext cx="0" cy="0"/>
          <a:chOff x="0" y="0"/>
          <a:chExt cx="0" cy="0"/>
        </a:xfrm>
      </p:grpSpPr>
      <p:pic>
        <p:nvPicPr>
          <p:cNvPr descr="Image" id="128" name="Google Shape;128;p15"/>
          <p:cNvPicPr preferRelativeResize="0"/>
          <p:nvPr/>
        </p:nvPicPr>
        <p:blipFill rotWithShape="1">
          <a:blip r:embed="rId2">
            <a:alphaModFix/>
          </a:blip>
          <a:srcRect b="26814" l="0" r="0" t="26809"/>
          <a:stretch/>
        </p:blipFill>
        <p:spPr>
          <a:xfrm>
            <a:off x="0" y="0"/>
            <a:ext cx="12192001" cy="6858000"/>
          </a:xfrm>
          <a:prstGeom prst="rect">
            <a:avLst/>
          </a:prstGeom>
          <a:noFill/>
          <a:ln>
            <a:noFill/>
          </a:ln>
        </p:spPr>
      </p:pic>
      <p:pic>
        <p:nvPicPr>
          <p:cNvPr descr="Image" id="129" name="Google Shape;129;p15"/>
          <p:cNvPicPr preferRelativeResize="0"/>
          <p:nvPr/>
        </p:nvPicPr>
        <p:blipFill rotWithShape="1">
          <a:blip r:embed="rId3">
            <a:alphaModFix/>
          </a:blip>
          <a:srcRect b="0" l="0" r="0" t="0"/>
          <a:stretch/>
        </p:blipFill>
        <p:spPr>
          <a:xfrm>
            <a:off x="-14126" y="-12701"/>
            <a:ext cx="8079435" cy="6870701"/>
          </a:xfrm>
          <a:prstGeom prst="rect">
            <a:avLst/>
          </a:prstGeom>
          <a:noFill/>
          <a:ln>
            <a:noFill/>
          </a:ln>
        </p:spPr>
      </p:pic>
      <p:cxnSp>
        <p:nvCxnSpPr>
          <p:cNvPr id="130" name="Google Shape;130;p15"/>
          <p:cNvCxnSpPr/>
          <p:nvPr/>
        </p:nvCxnSpPr>
        <p:spPr>
          <a:xfrm>
            <a:off x="6877482" y="3079750"/>
            <a:ext cx="4891200" cy="0"/>
          </a:xfrm>
          <a:prstGeom prst="straightConnector1">
            <a:avLst/>
          </a:prstGeom>
          <a:noFill/>
          <a:ln cap="flat" cmpd="sng" w="12700">
            <a:solidFill>
              <a:srgbClr val="000000"/>
            </a:solidFill>
            <a:prstDash val="solid"/>
            <a:miter lim="400000"/>
            <a:headEnd len="sm" w="sm" type="none"/>
            <a:tailEnd len="sm" w="sm" type="none"/>
          </a:ln>
        </p:spPr>
      </p:cxnSp>
      <p:pic>
        <p:nvPicPr>
          <p:cNvPr descr="Image" id="131" name="Google Shape;131;p15"/>
          <p:cNvPicPr preferRelativeResize="0"/>
          <p:nvPr/>
        </p:nvPicPr>
        <p:blipFill rotWithShape="1">
          <a:blip r:embed="rId4">
            <a:alphaModFix/>
          </a:blip>
          <a:srcRect b="0" l="0" r="0" t="0"/>
          <a:stretch/>
        </p:blipFill>
        <p:spPr>
          <a:xfrm>
            <a:off x="6877482" y="2771204"/>
            <a:ext cx="216002" cy="205324"/>
          </a:xfrm>
          <a:prstGeom prst="rect">
            <a:avLst/>
          </a:prstGeom>
          <a:noFill/>
          <a:ln>
            <a:noFill/>
          </a:ln>
        </p:spPr>
      </p:pic>
      <p:pic>
        <p:nvPicPr>
          <p:cNvPr descr="Image" id="132" name="Google Shape;132;p15"/>
          <p:cNvPicPr preferRelativeResize="0"/>
          <p:nvPr/>
        </p:nvPicPr>
        <p:blipFill rotWithShape="1">
          <a:blip r:embed="rId5">
            <a:alphaModFix/>
          </a:blip>
          <a:srcRect b="0" l="0" r="0" t="0"/>
          <a:stretch/>
        </p:blipFill>
        <p:spPr>
          <a:xfrm>
            <a:off x="9488624" y="2756880"/>
            <a:ext cx="155110" cy="233972"/>
          </a:xfrm>
          <a:prstGeom prst="rect">
            <a:avLst/>
          </a:prstGeom>
          <a:noFill/>
          <a:ln>
            <a:noFill/>
          </a:ln>
        </p:spPr>
      </p:pic>
      <p:sp>
        <p:nvSpPr>
          <p:cNvPr id="133" name="Google Shape;133;p15"/>
          <p:cNvSpPr txBox="1"/>
          <p:nvPr/>
        </p:nvSpPr>
        <p:spPr>
          <a:xfrm>
            <a:off x="9714112" y="2749992"/>
            <a:ext cx="1994100" cy="234000"/>
          </a:xfrm>
          <a:prstGeom prst="rect">
            <a:avLst/>
          </a:prstGeom>
          <a:noFill/>
          <a:ln>
            <a:noFill/>
          </a:ln>
        </p:spPr>
        <p:txBody>
          <a:bodyPr anchorCtr="0" anchor="ctr" bIns="0" lIns="0" spcFirstLastPara="1" rIns="0" wrap="square" tIns="0">
            <a:noAutofit/>
          </a:bodyPr>
          <a:lstStyle/>
          <a:p>
            <a:pPr indent="0" lvl="0" marL="0" marR="0" rtl="0" algn="just">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Nunito SemiBold"/>
                <a:ea typeface="Nunito SemiBold"/>
                <a:cs typeface="Nunito SemiBold"/>
                <a:sym typeface="Nunito SemiBold"/>
              </a:rPr>
              <a:t>www.kokonetworks.com</a:t>
            </a:r>
            <a:endParaRPr/>
          </a:p>
        </p:txBody>
      </p:sp>
      <p:sp>
        <p:nvSpPr>
          <p:cNvPr id="134" name="Google Shape;134;p15"/>
          <p:cNvSpPr txBox="1"/>
          <p:nvPr/>
        </p:nvSpPr>
        <p:spPr>
          <a:xfrm>
            <a:off x="7114758" y="2749991"/>
            <a:ext cx="2352600" cy="2340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lang="en-US" sz="1200">
                <a:solidFill>
                  <a:schemeClr val="dk1"/>
                </a:solidFill>
                <a:latin typeface="Nunito SemiBold"/>
                <a:ea typeface="Nunito SemiBold"/>
                <a:cs typeface="Nunito SemiBold"/>
                <a:sym typeface="Nunito SemiBold"/>
              </a:rPr>
              <a:t>enquiries</a:t>
            </a:r>
            <a:r>
              <a:rPr b="0" lang="en-US" sz="1200">
                <a:solidFill>
                  <a:schemeClr val="dk1"/>
                </a:solidFill>
                <a:latin typeface="Nunito SemiBold"/>
                <a:ea typeface="Nunito SemiBold"/>
                <a:cs typeface="Nunito SemiBold"/>
                <a:sym typeface="Nunito SemiBold"/>
              </a:rPr>
              <a:t>@kokonetworks.com</a:t>
            </a:r>
            <a:endParaRPr b="0" sz="1200">
              <a:solidFill>
                <a:schemeClr val="dk1"/>
              </a:solidFill>
              <a:latin typeface="Nunito SemiBold"/>
              <a:ea typeface="Nunito SemiBold"/>
              <a:cs typeface="Nunito SemiBold"/>
              <a:sym typeface="Nunito SemiBold"/>
            </a:endParaRPr>
          </a:p>
        </p:txBody>
      </p:sp>
      <p:sp>
        <p:nvSpPr>
          <p:cNvPr id="135" name="Google Shape;135;p15"/>
          <p:cNvSpPr txBox="1"/>
          <p:nvPr>
            <p:ph idx="1" type="subTitle"/>
          </p:nvPr>
        </p:nvSpPr>
        <p:spPr>
          <a:xfrm>
            <a:off x="6856431" y="3301455"/>
            <a:ext cx="4891200" cy="4767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1000"/>
              </a:spcBef>
              <a:spcAft>
                <a:spcPts val="0"/>
              </a:spcAft>
              <a:buClr>
                <a:schemeClr val="dk1"/>
              </a:buClr>
              <a:buSzPts val="2400"/>
              <a:buNone/>
              <a:defRPr sz="2400">
                <a:solidFill>
                  <a:schemeClr val="dk1"/>
                </a:solidFill>
                <a:latin typeface="Nunito SemiBold"/>
                <a:ea typeface="Nunito SemiBold"/>
                <a:cs typeface="Nunito SemiBold"/>
                <a:sym typeface="Nunito SemiBold"/>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136" name="Google Shape;136;p15"/>
          <p:cNvSpPr txBox="1"/>
          <p:nvPr/>
        </p:nvSpPr>
        <p:spPr>
          <a:xfrm>
            <a:off x="6877481" y="1463950"/>
            <a:ext cx="4891200" cy="9684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lang="en-US" sz="3200">
                <a:solidFill>
                  <a:schemeClr val="dk1"/>
                </a:solidFill>
                <a:latin typeface="Nunito SemiBold"/>
                <a:ea typeface="Nunito SemiBold"/>
                <a:cs typeface="Nunito SemiBold"/>
                <a:sym typeface="Nunito SemiBold"/>
              </a:rPr>
              <a:t>For more information, contact:</a:t>
            </a:r>
            <a:endParaRPr b="0" sz="3200">
              <a:solidFill>
                <a:schemeClr val="dk1"/>
              </a:solidFill>
              <a:latin typeface="Nunito SemiBold"/>
              <a:ea typeface="Nunito SemiBold"/>
              <a:cs typeface="Nunito SemiBold"/>
              <a:sym typeface="Nunito SemiBold"/>
            </a:endParaRPr>
          </a:p>
        </p:txBody>
      </p:sp>
      <p:sp>
        <p:nvSpPr>
          <p:cNvPr id="137" name="Google Shape;137;p15"/>
          <p:cNvSpPr txBox="1"/>
          <p:nvPr/>
        </p:nvSpPr>
        <p:spPr>
          <a:xfrm>
            <a:off x="8176500" y="6592050"/>
            <a:ext cx="40155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000">
                <a:solidFill>
                  <a:schemeClr val="dk1"/>
                </a:solidFill>
                <a:latin typeface="Nunito"/>
                <a:ea typeface="Nunito"/>
                <a:cs typeface="Nunito"/>
                <a:sym typeface="Nunito"/>
              </a:rPr>
              <a:t>© 2020 KOKO Networks Limited – Proprietary &amp; Confidential </a:t>
            </a:r>
            <a:endParaRPr b="1"/>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ack page (with disclaimer) 1 1">
  <p:cSld name="1_Back page (with disclaimer)_1_1">
    <p:spTree>
      <p:nvGrpSpPr>
        <p:cNvPr id="138" name="Shape 138"/>
        <p:cNvGrpSpPr/>
        <p:nvPr/>
      </p:nvGrpSpPr>
      <p:grpSpPr>
        <a:xfrm>
          <a:off x="0" y="0"/>
          <a:ext cx="0" cy="0"/>
          <a:chOff x="0" y="0"/>
          <a:chExt cx="0" cy="0"/>
        </a:xfrm>
      </p:grpSpPr>
      <p:pic>
        <p:nvPicPr>
          <p:cNvPr descr="Image" id="139" name="Google Shape;139;p16"/>
          <p:cNvPicPr preferRelativeResize="0"/>
          <p:nvPr/>
        </p:nvPicPr>
        <p:blipFill rotWithShape="1">
          <a:blip r:embed="rId2">
            <a:alphaModFix/>
          </a:blip>
          <a:srcRect b="26814" l="0" r="0" t="26809"/>
          <a:stretch/>
        </p:blipFill>
        <p:spPr>
          <a:xfrm>
            <a:off x="0" y="0"/>
            <a:ext cx="12192001" cy="6858000"/>
          </a:xfrm>
          <a:prstGeom prst="rect">
            <a:avLst/>
          </a:prstGeom>
          <a:noFill/>
          <a:ln>
            <a:noFill/>
          </a:ln>
        </p:spPr>
      </p:pic>
      <p:pic>
        <p:nvPicPr>
          <p:cNvPr descr="Image" id="140" name="Google Shape;140;p16"/>
          <p:cNvPicPr preferRelativeResize="0"/>
          <p:nvPr/>
        </p:nvPicPr>
        <p:blipFill rotWithShape="1">
          <a:blip r:embed="rId3">
            <a:alphaModFix/>
          </a:blip>
          <a:srcRect b="0" l="0" r="0" t="0"/>
          <a:stretch/>
        </p:blipFill>
        <p:spPr>
          <a:xfrm>
            <a:off x="-14126" y="-12701"/>
            <a:ext cx="8079435" cy="6870701"/>
          </a:xfrm>
          <a:prstGeom prst="rect">
            <a:avLst/>
          </a:prstGeom>
          <a:noFill/>
          <a:ln>
            <a:noFill/>
          </a:ln>
        </p:spPr>
      </p:pic>
      <p:sp>
        <p:nvSpPr>
          <p:cNvPr id="141" name="Google Shape;141;p16"/>
          <p:cNvSpPr txBox="1"/>
          <p:nvPr>
            <p:ph idx="1" type="subTitle"/>
          </p:nvPr>
        </p:nvSpPr>
        <p:spPr>
          <a:xfrm>
            <a:off x="6856431" y="2486555"/>
            <a:ext cx="4891200" cy="4767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1000"/>
              </a:spcBef>
              <a:spcAft>
                <a:spcPts val="0"/>
              </a:spcAft>
              <a:buClr>
                <a:schemeClr val="dk1"/>
              </a:buClr>
              <a:buSzPts val="2400"/>
              <a:buNone/>
              <a:defRPr sz="2400">
                <a:solidFill>
                  <a:schemeClr val="dk1"/>
                </a:solidFill>
                <a:latin typeface="Nunito SemiBold"/>
                <a:ea typeface="Nunito SemiBold"/>
                <a:cs typeface="Nunito SemiBold"/>
                <a:sym typeface="Nunito SemiBold"/>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142" name="Google Shape;142;p16"/>
          <p:cNvSpPr txBox="1"/>
          <p:nvPr/>
        </p:nvSpPr>
        <p:spPr>
          <a:xfrm>
            <a:off x="6877481" y="1463950"/>
            <a:ext cx="4891200" cy="9684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lang="en-US" sz="3200">
                <a:solidFill>
                  <a:schemeClr val="dk1"/>
                </a:solidFill>
                <a:latin typeface="Nunito SemiBold"/>
                <a:ea typeface="Nunito SemiBold"/>
                <a:cs typeface="Nunito SemiBold"/>
                <a:sym typeface="Nunito SemiBold"/>
              </a:rPr>
              <a:t>For more information, contact:</a:t>
            </a:r>
            <a:endParaRPr b="0" sz="3200">
              <a:solidFill>
                <a:schemeClr val="dk1"/>
              </a:solidFill>
              <a:latin typeface="Nunito SemiBold"/>
              <a:ea typeface="Nunito SemiBold"/>
              <a:cs typeface="Nunito SemiBold"/>
              <a:sym typeface="Nunito SemiBold"/>
            </a:endParaRPr>
          </a:p>
        </p:txBody>
      </p:sp>
      <p:sp>
        <p:nvSpPr>
          <p:cNvPr id="143" name="Google Shape;143;p16"/>
          <p:cNvSpPr txBox="1"/>
          <p:nvPr/>
        </p:nvSpPr>
        <p:spPr>
          <a:xfrm>
            <a:off x="8176500" y="6592050"/>
            <a:ext cx="40155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000">
                <a:solidFill>
                  <a:schemeClr val="dk1"/>
                </a:solidFill>
                <a:latin typeface="Nunito"/>
                <a:ea typeface="Nunito"/>
                <a:cs typeface="Nunito"/>
                <a:sym typeface="Nunito"/>
              </a:rPr>
              <a:t>© 2020 KOKO Networks Limited – Proprietary &amp; Confidential </a:t>
            </a:r>
            <a:endParaRPr b="1"/>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able of Contents">
  <p:cSld name="2_Table of Contents">
    <p:spTree>
      <p:nvGrpSpPr>
        <p:cNvPr id="144" name="Shape 144"/>
        <p:cNvGrpSpPr/>
        <p:nvPr/>
      </p:nvGrpSpPr>
      <p:grpSpPr>
        <a:xfrm>
          <a:off x="0" y="0"/>
          <a:ext cx="0" cy="0"/>
          <a:chOff x="0" y="0"/>
          <a:chExt cx="0" cy="0"/>
        </a:xfrm>
      </p:grpSpPr>
      <p:pic>
        <p:nvPicPr>
          <p:cNvPr id="145" name="Google Shape;145;p17"/>
          <p:cNvPicPr preferRelativeResize="0"/>
          <p:nvPr/>
        </p:nvPicPr>
        <p:blipFill rotWithShape="1">
          <a:blip r:embed="rId2">
            <a:alphaModFix/>
          </a:blip>
          <a:srcRect b="0" l="0" r="0" t="0"/>
          <a:stretch/>
        </p:blipFill>
        <p:spPr>
          <a:xfrm>
            <a:off x="1" y="0"/>
            <a:ext cx="12197953" cy="6857999"/>
          </a:xfrm>
          <a:prstGeom prst="rect">
            <a:avLst/>
          </a:prstGeom>
          <a:noFill/>
          <a:ln>
            <a:noFill/>
          </a:ln>
        </p:spPr>
      </p:pic>
      <p:pic>
        <p:nvPicPr>
          <p:cNvPr descr="Image" id="146" name="Google Shape;146;p17"/>
          <p:cNvPicPr preferRelativeResize="0"/>
          <p:nvPr/>
        </p:nvPicPr>
        <p:blipFill rotWithShape="1">
          <a:blip r:embed="rId3">
            <a:alphaModFix/>
          </a:blip>
          <a:srcRect b="0" l="0" r="0" t="0"/>
          <a:stretch/>
        </p:blipFill>
        <p:spPr>
          <a:xfrm>
            <a:off x="469899" y="282641"/>
            <a:ext cx="1901249" cy="2465463"/>
          </a:xfrm>
          <a:prstGeom prst="rect">
            <a:avLst/>
          </a:prstGeom>
          <a:noFill/>
          <a:ln>
            <a:noFill/>
          </a:ln>
        </p:spPr>
      </p:pic>
      <p:cxnSp>
        <p:nvCxnSpPr>
          <p:cNvPr id="147" name="Google Shape;147;p17"/>
          <p:cNvCxnSpPr/>
          <p:nvPr/>
        </p:nvCxnSpPr>
        <p:spPr>
          <a:xfrm>
            <a:off x="6844319" y="2748104"/>
            <a:ext cx="4877782" cy="0"/>
          </a:xfrm>
          <a:prstGeom prst="straightConnector1">
            <a:avLst/>
          </a:prstGeom>
          <a:noFill/>
          <a:ln cap="flat" cmpd="sng" w="12700">
            <a:solidFill>
              <a:srgbClr val="000000"/>
            </a:solidFill>
            <a:prstDash val="solid"/>
            <a:miter lim="400000"/>
            <a:headEnd len="sm" w="sm" type="none"/>
            <a:tailEnd len="sm" w="sm" type="none"/>
          </a:ln>
        </p:spPr>
      </p:cxnSp>
      <p:cxnSp>
        <p:nvCxnSpPr>
          <p:cNvPr id="148" name="Google Shape;148;p17"/>
          <p:cNvCxnSpPr/>
          <p:nvPr/>
        </p:nvCxnSpPr>
        <p:spPr>
          <a:xfrm>
            <a:off x="5550882" y="2748104"/>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149" name="Google Shape;149;p17"/>
          <p:cNvSpPr txBox="1"/>
          <p:nvPr>
            <p:ph idx="1" type="subTitle"/>
          </p:nvPr>
        </p:nvSpPr>
        <p:spPr>
          <a:xfrm>
            <a:off x="7286625" y="3069507"/>
            <a:ext cx="4435475" cy="3467091"/>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Font typeface="Arial"/>
              <a:buChar char="•"/>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50" name="Google Shape;150;p17"/>
          <p:cNvSpPr txBox="1"/>
          <p:nvPr/>
        </p:nvSpPr>
        <p:spPr>
          <a:xfrm>
            <a:off x="-1" y="6590422"/>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lang="en-US" sz="1000">
                <a:solidFill>
                  <a:schemeClr val="lt1"/>
                </a:solidFill>
                <a:latin typeface="Nunito"/>
                <a:ea typeface="Nunito"/>
                <a:cs typeface="Nunito"/>
                <a:sym typeface="Nunito"/>
              </a:rPr>
              <a:t>© 2019 KOKO Networks Limited – Proprietary &amp; Confidential </a:t>
            </a:r>
            <a:endParaRPr/>
          </a:p>
        </p:txBody>
      </p:sp>
      <p:sp>
        <p:nvSpPr>
          <p:cNvPr id="151" name="Google Shape;151;p17"/>
          <p:cNvSpPr txBox="1"/>
          <p:nvPr/>
        </p:nvSpPr>
        <p:spPr>
          <a:xfrm>
            <a:off x="6994525" y="2121678"/>
            <a:ext cx="4435475" cy="68661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lang="en-US" sz="3600">
                <a:solidFill>
                  <a:schemeClr val="dk1"/>
                </a:solidFill>
                <a:latin typeface="Nunito SemiBold"/>
                <a:ea typeface="Nunito SemiBold"/>
                <a:cs typeface="Nunito SemiBold"/>
                <a:sym typeface="Nunito SemiBold"/>
              </a:rPr>
              <a:t>Table of Contents</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p:cSld name="Blank slide">
    <p:spTree>
      <p:nvGrpSpPr>
        <p:cNvPr id="152" name="Shape 152"/>
        <p:cNvGrpSpPr/>
        <p:nvPr/>
      </p:nvGrpSpPr>
      <p:grpSpPr>
        <a:xfrm>
          <a:off x="0" y="0"/>
          <a:ext cx="0" cy="0"/>
          <a:chOff x="0" y="0"/>
          <a:chExt cx="0" cy="0"/>
        </a:xfrm>
      </p:grpSpPr>
      <p:pic>
        <p:nvPicPr>
          <p:cNvPr descr="Image" id="153" name="Google Shape;153;p18"/>
          <p:cNvPicPr preferRelativeResize="0"/>
          <p:nvPr/>
        </p:nvPicPr>
        <p:blipFill rotWithShape="1">
          <a:blip r:embed="rId2">
            <a:alphaModFix/>
          </a:blip>
          <a:srcRect b="0" l="0" r="0" t="0"/>
          <a:stretch/>
        </p:blipFill>
        <p:spPr>
          <a:xfrm>
            <a:off x="-1" y="1"/>
            <a:ext cx="1200151" cy="942974"/>
          </a:xfrm>
          <a:prstGeom prst="rect">
            <a:avLst/>
          </a:prstGeom>
          <a:noFill/>
          <a:ln>
            <a:noFill/>
          </a:ln>
        </p:spPr>
      </p:pic>
      <p:pic>
        <p:nvPicPr>
          <p:cNvPr descr="Image" id="154" name="Google Shape;154;p18"/>
          <p:cNvPicPr preferRelativeResize="0"/>
          <p:nvPr/>
        </p:nvPicPr>
        <p:blipFill rotWithShape="1">
          <a:blip r:embed="rId3">
            <a:alphaModFix/>
          </a:blip>
          <a:srcRect b="0" l="0" r="0" t="0"/>
          <a:stretch/>
        </p:blipFill>
        <p:spPr>
          <a:xfrm>
            <a:off x="155129" y="151881"/>
            <a:ext cx="426818" cy="553480"/>
          </a:xfrm>
          <a:prstGeom prst="rect">
            <a:avLst/>
          </a:prstGeom>
          <a:noFill/>
          <a:ln>
            <a:noFill/>
          </a:ln>
        </p:spPr>
      </p:pic>
      <p:cxnSp>
        <p:nvCxnSpPr>
          <p:cNvPr id="155" name="Google Shape;155;p18"/>
          <p:cNvCxnSpPr/>
          <p:nvPr/>
        </p:nvCxnSpPr>
        <p:spPr>
          <a:xfrm>
            <a:off x="0" y="937662"/>
            <a:ext cx="12200312" cy="0"/>
          </a:xfrm>
          <a:prstGeom prst="straightConnector1">
            <a:avLst/>
          </a:prstGeom>
          <a:noFill/>
          <a:ln cap="flat" cmpd="sng" w="19050">
            <a:solidFill>
              <a:srgbClr val="65D9F8"/>
            </a:solidFill>
            <a:prstDash val="solid"/>
            <a:miter lim="400000"/>
            <a:headEnd len="sm" w="sm" type="none"/>
            <a:tailEnd len="sm" w="sm" type="none"/>
          </a:ln>
        </p:spPr>
      </p:cxnSp>
      <p:sp>
        <p:nvSpPr>
          <p:cNvPr id="156" name="Google Shape;156;p18"/>
          <p:cNvSpPr txBox="1"/>
          <p:nvPr>
            <p:ph type="title"/>
          </p:nvPr>
        </p:nvSpPr>
        <p:spPr>
          <a:xfrm>
            <a:off x="1200150" y="91443"/>
            <a:ext cx="10533126" cy="783828"/>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2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pic>
        <p:nvPicPr>
          <p:cNvPr descr="Image" id="157" name="Google Shape;157;p18"/>
          <p:cNvPicPr preferRelativeResize="0"/>
          <p:nvPr/>
        </p:nvPicPr>
        <p:blipFill rotWithShape="1">
          <a:blip r:embed="rId2">
            <a:alphaModFix/>
          </a:blip>
          <a:srcRect b="0" l="0" r="0" t="0"/>
          <a:stretch/>
        </p:blipFill>
        <p:spPr>
          <a:xfrm rot="10800000">
            <a:off x="11526723" y="6400800"/>
            <a:ext cx="673588" cy="457200"/>
          </a:xfrm>
          <a:prstGeom prst="rect">
            <a:avLst/>
          </a:prstGeom>
          <a:noFill/>
          <a:ln>
            <a:noFill/>
          </a:ln>
        </p:spPr>
      </p:pic>
      <p:sp>
        <p:nvSpPr>
          <p:cNvPr id="158" name="Google Shape;158;p18"/>
          <p:cNvSpPr txBox="1"/>
          <p:nvPr/>
        </p:nvSpPr>
        <p:spPr>
          <a:xfrm>
            <a:off x="-1" y="6603588"/>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lang="en-US" sz="1000">
                <a:solidFill>
                  <a:schemeClr val="dk1"/>
                </a:solidFill>
                <a:latin typeface="Nunito"/>
                <a:ea typeface="Nunito"/>
                <a:cs typeface="Nunito"/>
                <a:sym typeface="Nunito"/>
              </a:rPr>
              <a:t>© 20</a:t>
            </a:r>
            <a:r>
              <a:rPr lang="en-US" sz="1000">
                <a:solidFill>
                  <a:schemeClr val="dk1"/>
                </a:solidFill>
                <a:latin typeface="Nunito"/>
                <a:ea typeface="Nunito"/>
                <a:cs typeface="Nunito"/>
                <a:sym typeface="Nunito"/>
              </a:rPr>
              <a:t>20</a:t>
            </a:r>
            <a:r>
              <a:rPr b="0" lang="en-US" sz="1000">
                <a:solidFill>
                  <a:schemeClr val="dk1"/>
                </a:solidFill>
                <a:latin typeface="Nunito"/>
                <a:ea typeface="Nunito"/>
                <a:cs typeface="Nunito"/>
                <a:sym typeface="Nunito"/>
              </a:rPr>
              <a:t> KOKO Networks Limited – Proprietary &amp; Confidential </a:t>
            </a:r>
            <a:endParaRPr/>
          </a:p>
        </p:txBody>
      </p:sp>
      <p:cxnSp>
        <p:nvCxnSpPr>
          <p:cNvPr id="159" name="Google Shape;159;p18"/>
          <p:cNvCxnSpPr/>
          <p:nvPr/>
        </p:nvCxnSpPr>
        <p:spPr>
          <a:xfrm>
            <a:off x="-1" y="6387223"/>
            <a:ext cx="12198096" cy="13577"/>
          </a:xfrm>
          <a:prstGeom prst="straightConnector1">
            <a:avLst/>
          </a:prstGeom>
          <a:noFill/>
          <a:ln cap="flat" cmpd="sng" w="12700">
            <a:solidFill>
              <a:srgbClr val="000000"/>
            </a:solidFill>
            <a:prstDash val="solid"/>
            <a:miter lim="400000"/>
            <a:headEnd len="sm" w="sm" type="none"/>
            <a:tailEnd len="sm" w="sm" type="none"/>
          </a:ln>
        </p:spPr>
      </p:cxnSp>
      <p:sp>
        <p:nvSpPr>
          <p:cNvPr id="160" name="Google Shape;160;p18"/>
          <p:cNvSpPr txBox="1"/>
          <p:nvPr>
            <p:ph idx="12" type="sldNum"/>
          </p:nvPr>
        </p:nvSpPr>
        <p:spPr>
          <a:xfrm>
            <a:off x="11733276" y="6414377"/>
            <a:ext cx="458723" cy="443623"/>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1pPr>
            <a:lvl2pPr indent="0" lvl="1"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2pPr>
            <a:lvl3pPr indent="0" lvl="2"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3pPr>
            <a:lvl4pPr indent="0" lvl="3"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4pPr>
            <a:lvl5pPr indent="0" lvl="4"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5pPr>
            <a:lvl6pPr indent="0" lvl="5"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6pPr>
            <a:lvl7pPr indent="0" lvl="6"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7pPr>
            <a:lvl8pPr indent="0" lvl="7"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8pPr>
            <a:lvl9pPr indent="0" lvl="8"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able of Contents">
  <p:cSld name="1_Table of Contents">
    <p:spTree>
      <p:nvGrpSpPr>
        <p:cNvPr id="24" name="Shape 24"/>
        <p:cNvGrpSpPr/>
        <p:nvPr/>
      </p:nvGrpSpPr>
      <p:grpSpPr>
        <a:xfrm>
          <a:off x="0" y="0"/>
          <a:ext cx="0" cy="0"/>
          <a:chOff x="0" y="0"/>
          <a:chExt cx="0" cy="0"/>
        </a:xfrm>
      </p:grpSpPr>
      <p:pic>
        <p:nvPicPr>
          <p:cNvPr id="25" name="Google Shape;25;p3"/>
          <p:cNvPicPr preferRelativeResize="0"/>
          <p:nvPr/>
        </p:nvPicPr>
        <p:blipFill rotWithShape="1">
          <a:blip r:embed="rId2">
            <a:alphaModFix/>
          </a:blip>
          <a:srcRect b="0" l="0" r="0" t="0"/>
          <a:stretch/>
        </p:blipFill>
        <p:spPr>
          <a:xfrm>
            <a:off x="1" y="0"/>
            <a:ext cx="12197953" cy="6858000"/>
          </a:xfrm>
          <a:prstGeom prst="rect">
            <a:avLst/>
          </a:prstGeom>
          <a:noFill/>
          <a:ln>
            <a:noFill/>
          </a:ln>
        </p:spPr>
      </p:pic>
      <p:pic>
        <p:nvPicPr>
          <p:cNvPr descr="Image" id="26" name="Google Shape;26;p3"/>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27" name="Google Shape;27;p3"/>
          <p:cNvCxnSpPr/>
          <p:nvPr/>
        </p:nvCxnSpPr>
        <p:spPr>
          <a:xfrm>
            <a:off x="6844319" y="2748104"/>
            <a:ext cx="4877782" cy="0"/>
          </a:xfrm>
          <a:prstGeom prst="straightConnector1">
            <a:avLst/>
          </a:prstGeom>
          <a:noFill/>
          <a:ln cap="flat" cmpd="sng" w="12700">
            <a:solidFill>
              <a:srgbClr val="000000"/>
            </a:solidFill>
            <a:prstDash val="solid"/>
            <a:miter lim="400000"/>
            <a:headEnd len="sm" w="sm" type="none"/>
            <a:tailEnd len="sm" w="sm" type="none"/>
          </a:ln>
        </p:spPr>
      </p:cxnSp>
      <p:cxnSp>
        <p:nvCxnSpPr>
          <p:cNvPr id="28" name="Google Shape;28;p3"/>
          <p:cNvCxnSpPr/>
          <p:nvPr/>
        </p:nvCxnSpPr>
        <p:spPr>
          <a:xfrm>
            <a:off x="5550882" y="2748104"/>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29" name="Google Shape;29;p3"/>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a:t>
            </a:r>
            <a:r>
              <a:rPr b="1" lang="en-US" sz="1000">
                <a:solidFill>
                  <a:schemeClr val="lt1"/>
                </a:solidFill>
                <a:latin typeface="Nunito"/>
                <a:ea typeface="Nunito"/>
                <a:cs typeface="Nunito"/>
                <a:sym typeface="Nunito"/>
              </a:rPr>
              <a:t>20</a:t>
            </a:r>
            <a:r>
              <a:rPr b="1" i="0" lang="en-US" sz="1000" u="none" cap="none" strike="noStrike">
                <a:solidFill>
                  <a:schemeClr val="lt1"/>
                </a:solidFill>
                <a:latin typeface="Nunito"/>
                <a:ea typeface="Nunito"/>
                <a:cs typeface="Nunito"/>
                <a:sym typeface="Nunito"/>
              </a:rPr>
              <a:t> KOKO Networks Limited – Proprietary &amp; Confidential </a:t>
            </a:r>
            <a:endParaRPr b="1" i="0" sz="1000" u="none" cap="none" strike="noStrike">
              <a:solidFill>
                <a:schemeClr val="lt1"/>
              </a:solidFill>
              <a:latin typeface="Nunito"/>
              <a:ea typeface="Nunito"/>
              <a:cs typeface="Nunito"/>
              <a:sym typeface="Nunito"/>
            </a:endParaRPr>
          </a:p>
        </p:txBody>
      </p:sp>
      <p:sp>
        <p:nvSpPr>
          <p:cNvPr id="30" name="Google Shape;30;p3"/>
          <p:cNvSpPr txBox="1"/>
          <p:nvPr/>
        </p:nvSpPr>
        <p:spPr>
          <a:xfrm>
            <a:off x="7297538" y="2121678"/>
            <a:ext cx="4435500" cy="686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600">
                <a:solidFill>
                  <a:schemeClr val="dk1"/>
                </a:solidFill>
                <a:latin typeface="Nunito"/>
                <a:ea typeface="Nunito"/>
                <a:cs typeface="Nunito"/>
                <a:sym typeface="Nunito"/>
              </a:rPr>
              <a:t>Agenda</a:t>
            </a:r>
            <a:endParaRPr b="1">
              <a:latin typeface="Nunito"/>
              <a:ea typeface="Nunito"/>
              <a:cs typeface="Nunito"/>
              <a:sym typeface="Nunito"/>
            </a:endParaRPr>
          </a:p>
        </p:txBody>
      </p:sp>
      <p:sp>
        <p:nvSpPr>
          <p:cNvPr id="31" name="Google Shape;31;p3"/>
          <p:cNvSpPr txBox="1"/>
          <p:nvPr>
            <p:ph idx="1" type="subTitle"/>
          </p:nvPr>
        </p:nvSpPr>
        <p:spPr>
          <a:xfrm>
            <a:off x="7297525" y="2862025"/>
            <a:ext cx="4435500" cy="3561900"/>
          </a:xfrm>
          <a:prstGeom prst="rect">
            <a:avLst/>
          </a:prstGeom>
        </p:spPr>
        <p:txBody>
          <a:bodyPr anchorCtr="0" anchor="t" bIns="45700" lIns="91425" spcFirstLastPara="1" rIns="91425" wrap="square" tIns="45700">
            <a:noAutofit/>
          </a:bodyPr>
          <a:lstStyle>
            <a:lvl1pPr lvl="0">
              <a:spcBef>
                <a:spcPts val="1000"/>
              </a:spcBef>
              <a:spcAft>
                <a:spcPts val="0"/>
              </a:spcAft>
              <a:buNone/>
              <a:defRPr/>
            </a:lvl1pPr>
            <a:lvl2pPr lvl="1">
              <a:spcBef>
                <a:spcPts val="1000"/>
              </a:spcBef>
              <a:spcAft>
                <a:spcPts val="0"/>
              </a:spcAft>
              <a:buNone/>
              <a:defRPr/>
            </a:lvl2pPr>
            <a:lvl3pPr lvl="2">
              <a:spcBef>
                <a:spcPts val="1000"/>
              </a:spcBef>
              <a:spcAft>
                <a:spcPts val="0"/>
              </a:spcAft>
              <a:buNone/>
              <a:defRPr/>
            </a:lvl3pPr>
            <a:lvl4pPr lvl="3">
              <a:spcBef>
                <a:spcPts val="1000"/>
              </a:spcBef>
              <a:spcAft>
                <a:spcPts val="0"/>
              </a:spcAft>
              <a:buNone/>
              <a:defRPr/>
            </a:lvl4pPr>
            <a:lvl5pPr lvl="4">
              <a:spcBef>
                <a:spcPts val="1000"/>
              </a:spcBef>
              <a:spcAft>
                <a:spcPts val="0"/>
              </a:spcAft>
              <a:buNone/>
              <a:defRPr/>
            </a:lvl5pPr>
            <a:lvl6pPr lvl="5">
              <a:spcBef>
                <a:spcPts val="1000"/>
              </a:spcBef>
              <a:spcAft>
                <a:spcPts val="0"/>
              </a:spcAft>
              <a:buNone/>
              <a:defRPr/>
            </a:lvl6pPr>
            <a:lvl7pPr lvl="6">
              <a:spcBef>
                <a:spcPts val="1000"/>
              </a:spcBef>
              <a:spcAft>
                <a:spcPts val="0"/>
              </a:spcAft>
              <a:buNone/>
              <a:defRPr/>
            </a:lvl7pPr>
            <a:lvl8pPr lvl="7">
              <a:spcBef>
                <a:spcPts val="1000"/>
              </a:spcBef>
              <a:spcAft>
                <a:spcPts val="0"/>
              </a:spcAft>
              <a:buNone/>
              <a:defRPr/>
            </a:lvl8pPr>
            <a:lvl9pPr lvl="8">
              <a:spcBef>
                <a:spcPts val="1000"/>
              </a:spcBef>
              <a:spcAft>
                <a:spcPts val="0"/>
              </a:spcAft>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content">
  <p:cSld name="Text content">
    <p:spTree>
      <p:nvGrpSpPr>
        <p:cNvPr id="32" name="Shape 32"/>
        <p:cNvGrpSpPr/>
        <p:nvPr/>
      </p:nvGrpSpPr>
      <p:grpSpPr>
        <a:xfrm>
          <a:off x="0" y="0"/>
          <a:ext cx="0" cy="0"/>
          <a:chOff x="0" y="0"/>
          <a:chExt cx="0" cy="0"/>
        </a:xfrm>
      </p:grpSpPr>
      <p:pic>
        <p:nvPicPr>
          <p:cNvPr descr="Image" id="33" name="Google Shape;33;p4"/>
          <p:cNvPicPr preferRelativeResize="0"/>
          <p:nvPr/>
        </p:nvPicPr>
        <p:blipFill rotWithShape="1">
          <a:blip r:embed="rId2">
            <a:alphaModFix/>
          </a:blip>
          <a:srcRect b="0" l="0" r="0" t="0"/>
          <a:stretch/>
        </p:blipFill>
        <p:spPr>
          <a:xfrm rot="10800000">
            <a:off x="11526723" y="6400800"/>
            <a:ext cx="673588" cy="457200"/>
          </a:xfrm>
          <a:prstGeom prst="rect">
            <a:avLst/>
          </a:prstGeom>
          <a:noFill/>
          <a:ln>
            <a:noFill/>
          </a:ln>
        </p:spPr>
      </p:pic>
      <p:pic>
        <p:nvPicPr>
          <p:cNvPr descr="Image" id="34" name="Google Shape;34;p4"/>
          <p:cNvPicPr preferRelativeResize="0"/>
          <p:nvPr/>
        </p:nvPicPr>
        <p:blipFill rotWithShape="1">
          <a:blip r:embed="rId3">
            <a:alphaModFix/>
          </a:blip>
          <a:srcRect b="0" l="0" r="0" t="0"/>
          <a:stretch/>
        </p:blipFill>
        <p:spPr>
          <a:xfrm>
            <a:off x="-1" y="1"/>
            <a:ext cx="1200151" cy="942974"/>
          </a:xfrm>
          <a:prstGeom prst="rect">
            <a:avLst/>
          </a:prstGeom>
          <a:noFill/>
          <a:ln>
            <a:noFill/>
          </a:ln>
        </p:spPr>
      </p:pic>
      <p:pic>
        <p:nvPicPr>
          <p:cNvPr descr="Image" id="35" name="Google Shape;35;p4"/>
          <p:cNvPicPr preferRelativeResize="0"/>
          <p:nvPr/>
        </p:nvPicPr>
        <p:blipFill rotWithShape="1">
          <a:blip r:embed="rId4">
            <a:alphaModFix/>
          </a:blip>
          <a:srcRect b="0" l="0" r="0" t="0"/>
          <a:stretch/>
        </p:blipFill>
        <p:spPr>
          <a:xfrm>
            <a:off x="155129" y="151881"/>
            <a:ext cx="426818" cy="553480"/>
          </a:xfrm>
          <a:prstGeom prst="rect">
            <a:avLst/>
          </a:prstGeom>
          <a:noFill/>
          <a:ln>
            <a:noFill/>
          </a:ln>
        </p:spPr>
      </p:pic>
      <p:cxnSp>
        <p:nvCxnSpPr>
          <p:cNvPr id="36" name="Google Shape;36;p4"/>
          <p:cNvCxnSpPr/>
          <p:nvPr/>
        </p:nvCxnSpPr>
        <p:spPr>
          <a:xfrm>
            <a:off x="0" y="937662"/>
            <a:ext cx="12200312" cy="0"/>
          </a:xfrm>
          <a:prstGeom prst="straightConnector1">
            <a:avLst/>
          </a:prstGeom>
          <a:noFill/>
          <a:ln cap="flat" cmpd="sng" w="19050">
            <a:solidFill>
              <a:srgbClr val="65D9F8"/>
            </a:solidFill>
            <a:prstDash val="solid"/>
            <a:miter lim="400000"/>
            <a:headEnd len="sm" w="sm" type="none"/>
            <a:tailEnd len="sm" w="sm" type="none"/>
          </a:ln>
        </p:spPr>
      </p:cxnSp>
      <p:sp>
        <p:nvSpPr>
          <p:cNvPr id="37" name="Google Shape;37;p4"/>
          <p:cNvSpPr txBox="1"/>
          <p:nvPr>
            <p:ph type="title"/>
          </p:nvPr>
        </p:nvSpPr>
        <p:spPr>
          <a:xfrm>
            <a:off x="1200150" y="91443"/>
            <a:ext cx="10533126" cy="783828"/>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38" name="Google Shape;38;p4"/>
          <p:cNvSpPr txBox="1"/>
          <p:nvPr/>
        </p:nvSpPr>
        <p:spPr>
          <a:xfrm>
            <a:off x="0" y="6603600"/>
            <a:ext cx="41478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dk1"/>
                </a:solidFill>
                <a:latin typeface="Nunito"/>
                <a:ea typeface="Nunito"/>
                <a:cs typeface="Nunito"/>
                <a:sym typeface="Nunito"/>
              </a:rPr>
              <a:t>© 20</a:t>
            </a:r>
            <a:r>
              <a:rPr b="1" lang="en-US" sz="1000">
                <a:solidFill>
                  <a:schemeClr val="dk1"/>
                </a:solidFill>
                <a:latin typeface="Nunito"/>
                <a:ea typeface="Nunito"/>
                <a:cs typeface="Nunito"/>
                <a:sym typeface="Nunito"/>
              </a:rPr>
              <a:t>20</a:t>
            </a:r>
            <a:r>
              <a:rPr b="1" i="0" lang="en-US" sz="1000" u="none" cap="none" strike="noStrike">
                <a:solidFill>
                  <a:schemeClr val="dk1"/>
                </a:solidFill>
                <a:latin typeface="Nunito"/>
                <a:ea typeface="Nunito"/>
                <a:cs typeface="Nunito"/>
                <a:sym typeface="Nunito"/>
              </a:rPr>
              <a:t> KOKO Networks Limited – Proprietary &amp; Confidential </a:t>
            </a:r>
            <a:endParaRPr b="1"/>
          </a:p>
        </p:txBody>
      </p:sp>
      <p:sp>
        <p:nvSpPr>
          <p:cNvPr id="39" name="Google Shape;39;p4"/>
          <p:cNvSpPr txBox="1"/>
          <p:nvPr>
            <p:ph idx="1" type="subTitle"/>
          </p:nvPr>
        </p:nvSpPr>
        <p:spPr>
          <a:xfrm>
            <a:off x="458724" y="1332470"/>
            <a:ext cx="11274552" cy="4851965"/>
          </a:xfrm>
          <a:prstGeom prst="rect">
            <a:avLst/>
          </a:prstGeom>
          <a:noFill/>
          <a:ln>
            <a:noFill/>
          </a:ln>
        </p:spPr>
        <p:txBody>
          <a:bodyPr anchorCtr="0" anchor="t" bIns="45700" lIns="91425" spcFirstLastPara="1" rIns="91425" wrap="square" tIns="45700">
            <a:noAutofit/>
          </a:bodyPr>
          <a:lstStyle>
            <a:lvl1pPr lvl="0" algn="l">
              <a:lnSpc>
                <a:spcPct val="120000"/>
              </a:lnSpc>
              <a:spcBef>
                <a:spcPts val="1000"/>
              </a:spcBef>
              <a:spcAft>
                <a:spcPts val="0"/>
              </a:spcAft>
              <a:buClr>
                <a:schemeClr val="dk1"/>
              </a:buClr>
              <a:buSzPts val="2800"/>
              <a:buNone/>
              <a:defRPr b="0" sz="28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cxnSp>
        <p:nvCxnSpPr>
          <p:cNvPr id="40" name="Google Shape;40;p4"/>
          <p:cNvCxnSpPr/>
          <p:nvPr/>
        </p:nvCxnSpPr>
        <p:spPr>
          <a:xfrm>
            <a:off x="-1" y="6387223"/>
            <a:ext cx="12198096" cy="13577"/>
          </a:xfrm>
          <a:prstGeom prst="straightConnector1">
            <a:avLst/>
          </a:prstGeom>
          <a:noFill/>
          <a:ln cap="flat" cmpd="sng" w="12700">
            <a:solidFill>
              <a:srgbClr val="000000"/>
            </a:solidFill>
            <a:prstDash val="solid"/>
            <a:miter lim="400000"/>
            <a:headEnd len="sm" w="sm" type="none"/>
            <a:tailEnd len="sm" w="sm" type="none"/>
          </a:ln>
        </p:spPr>
      </p:cxnSp>
      <p:sp>
        <p:nvSpPr>
          <p:cNvPr id="41" name="Google Shape;41;p4"/>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lvl1pPr lvl="0" algn="ctr">
              <a:buNone/>
              <a:defRPr b="1" sz="1400">
                <a:solidFill>
                  <a:srgbClr val="FFFFFF"/>
                </a:solidFill>
                <a:latin typeface="Nunito"/>
                <a:ea typeface="Nunito"/>
                <a:cs typeface="Nunito"/>
                <a:sym typeface="Nunito"/>
              </a:defRPr>
            </a:lvl1pPr>
            <a:lvl2pPr lvl="1" algn="ctr">
              <a:buNone/>
              <a:defRPr b="1" sz="1400">
                <a:solidFill>
                  <a:srgbClr val="FFFFFF"/>
                </a:solidFill>
                <a:latin typeface="Nunito"/>
                <a:ea typeface="Nunito"/>
                <a:cs typeface="Nunito"/>
                <a:sym typeface="Nunito"/>
              </a:defRPr>
            </a:lvl2pPr>
            <a:lvl3pPr lvl="2" algn="ctr">
              <a:buNone/>
              <a:defRPr b="1" sz="1400">
                <a:solidFill>
                  <a:srgbClr val="FFFFFF"/>
                </a:solidFill>
                <a:latin typeface="Nunito"/>
                <a:ea typeface="Nunito"/>
                <a:cs typeface="Nunito"/>
                <a:sym typeface="Nunito"/>
              </a:defRPr>
            </a:lvl3pPr>
            <a:lvl4pPr lvl="3" algn="ctr">
              <a:buNone/>
              <a:defRPr b="1" sz="1400">
                <a:solidFill>
                  <a:srgbClr val="FFFFFF"/>
                </a:solidFill>
                <a:latin typeface="Nunito"/>
                <a:ea typeface="Nunito"/>
                <a:cs typeface="Nunito"/>
                <a:sym typeface="Nunito"/>
              </a:defRPr>
            </a:lvl4pPr>
            <a:lvl5pPr lvl="4" algn="ctr">
              <a:buNone/>
              <a:defRPr b="1" sz="1400">
                <a:solidFill>
                  <a:srgbClr val="FFFFFF"/>
                </a:solidFill>
                <a:latin typeface="Nunito"/>
                <a:ea typeface="Nunito"/>
                <a:cs typeface="Nunito"/>
                <a:sym typeface="Nunito"/>
              </a:defRPr>
            </a:lvl5pPr>
            <a:lvl6pPr lvl="5" algn="ctr">
              <a:buNone/>
              <a:defRPr b="1" sz="1400">
                <a:solidFill>
                  <a:srgbClr val="FFFFFF"/>
                </a:solidFill>
                <a:latin typeface="Nunito"/>
                <a:ea typeface="Nunito"/>
                <a:cs typeface="Nunito"/>
                <a:sym typeface="Nunito"/>
              </a:defRPr>
            </a:lvl6pPr>
            <a:lvl7pPr lvl="6" algn="ctr">
              <a:buNone/>
              <a:defRPr b="1" sz="1400">
                <a:solidFill>
                  <a:srgbClr val="FFFFFF"/>
                </a:solidFill>
                <a:latin typeface="Nunito"/>
                <a:ea typeface="Nunito"/>
                <a:cs typeface="Nunito"/>
                <a:sym typeface="Nunito"/>
              </a:defRPr>
            </a:lvl7pPr>
            <a:lvl8pPr lvl="7" algn="ctr">
              <a:buNone/>
              <a:defRPr b="1" sz="1400">
                <a:solidFill>
                  <a:srgbClr val="FFFFFF"/>
                </a:solidFill>
                <a:latin typeface="Nunito"/>
                <a:ea typeface="Nunito"/>
                <a:cs typeface="Nunito"/>
                <a:sym typeface="Nunito"/>
              </a:defRPr>
            </a:lvl8pPr>
            <a:lvl9pPr lvl="8" algn="ctr">
              <a:buNone/>
              <a:defRPr b="1" sz="1400">
                <a:solidFill>
                  <a:srgbClr val="FFFFFF"/>
                </a:solidFill>
                <a:latin typeface="Nunito"/>
                <a:ea typeface="Nunito"/>
                <a:cs typeface="Nunito"/>
                <a:sym typeface="Nunito"/>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1">
  <p:cSld name="Section break 1">
    <p:spTree>
      <p:nvGrpSpPr>
        <p:cNvPr id="42" name="Shape 42"/>
        <p:cNvGrpSpPr/>
        <p:nvPr/>
      </p:nvGrpSpPr>
      <p:grpSpPr>
        <a:xfrm>
          <a:off x="0" y="0"/>
          <a:ext cx="0" cy="0"/>
          <a:chOff x="0" y="0"/>
          <a:chExt cx="0" cy="0"/>
        </a:xfrm>
      </p:grpSpPr>
      <p:pic>
        <p:nvPicPr>
          <p:cNvPr id="43" name="Google Shape;43;p5"/>
          <p:cNvPicPr preferRelativeResize="0"/>
          <p:nvPr/>
        </p:nvPicPr>
        <p:blipFill rotWithShape="1">
          <a:blip r:embed="rId2">
            <a:alphaModFix/>
          </a:blip>
          <a:srcRect b="0" l="0" r="0" t="0"/>
          <a:stretch/>
        </p:blipFill>
        <p:spPr>
          <a:xfrm>
            <a:off x="-1" y="3347"/>
            <a:ext cx="12192000" cy="6854653"/>
          </a:xfrm>
          <a:prstGeom prst="rect">
            <a:avLst/>
          </a:prstGeom>
          <a:noFill/>
          <a:ln>
            <a:noFill/>
          </a:ln>
        </p:spPr>
      </p:pic>
      <p:pic>
        <p:nvPicPr>
          <p:cNvPr descr="Image" id="44" name="Google Shape;44;p5"/>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45" name="Google Shape;45;p5"/>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46" name="Google Shape;46;p5"/>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47" name="Google Shape;47;p5"/>
          <p:cNvSpPr txBox="1"/>
          <p:nvPr>
            <p:ph type="title"/>
          </p:nvPr>
        </p:nvSpPr>
        <p:spPr>
          <a:xfrm>
            <a:off x="6740525" y="3005087"/>
            <a:ext cx="5095875"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2400"/>
              <a:buFont typeface="Nunito"/>
              <a:buNone/>
              <a:defRPr b="1" sz="2400">
                <a:latin typeface="Nunito"/>
                <a:ea typeface="Nunito"/>
                <a:cs typeface="Nunito"/>
                <a:sym typeface="Nunito"/>
              </a:defRPr>
            </a:lvl1pPr>
            <a:lvl2pPr lvl="1" algn="l">
              <a:lnSpc>
                <a:spcPct val="90000"/>
              </a:lnSpc>
              <a:spcBef>
                <a:spcPts val="0"/>
              </a:spcBef>
              <a:spcAft>
                <a:spcPts val="0"/>
              </a:spcAft>
              <a:buSzPts val="2400"/>
              <a:buFont typeface="Nunito"/>
              <a:buNone/>
              <a:defRPr b="1" sz="2400">
                <a:latin typeface="Nunito"/>
                <a:ea typeface="Nunito"/>
                <a:cs typeface="Nunito"/>
                <a:sym typeface="Nunito"/>
              </a:defRPr>
            </a:lvl2pPr>
            <a:lvl3pPr lvl="2" algn="l">
              <a:lnSpc>
                <a:spcPct val="90000"/>
              </a:lnSpc>
              <a:spcBef>
                <a:spcPts val="0"/>
              </a:spcBef>
              <a:spcAft>
                <a:spcPts val="0"/>
              </a:spcAft>
              <a:buSzPts val="2400"/>
              <a:buFont typeface="Nunito"/>
              <a:buNone/>
              <a:defRPr b="1" sz="2400">
                <a:latin typeface="Nunito"/>
                <a:ea typeface="Nunito"/>
                <a:cs typeface="Nunito"/>
                <a:sym typeface="Nunito"/>
              </a:defRPr>
            </a:lvl3pPr>
            <a:lvl4pPr lvl="3" algn="l">
              <a:lnSpc>
                <a:spcPct val="90000"/>
              </a:lnSpc>
              <a:spcBef>
                <a:spcPts val="0"/>
              </a:spcBef>
              <a:spcAft>
                <a:spcPts val="0"/>
              </a:spcAft>
              <a:buSzPts val="2400"/>
              <a:buFont typeface="Nunito"/>
              <a:buNone/>
              <a:defRPr b="1" sz="2400">
                <a:latin typeface="Nunito"/>
                <a:ea typeface="Nunito"/>
                <a:cs typeface="Nunito"/>
                <a:sym typeface="Nunito"/>
              </a:defRPr>
            </a:lvl4pPr>
            <a:lvl5pPr lvl="4" algn="l">
              <a:lnSpc>
                <a:spcPct val="90000"/>
              </a:lnSpc>
              <a:spcBef>
                <a:spcPts val="0"/>
              </a:spcBef>
              <a:spcAft>
                <a:spcPts val="0"/>
              </a:spcAft>
              <a:buSzPts val="2400"/>
              <a:buFont typeface="Nunito"/>
              <a:buNone/>
              <a:defRPr b="1" sz="2400">
                <a:latin typeface="Nunito"/>
                <a:ea typeface="Nunito"/>
                <a:cs typeface="Nunito"/>
                <a:sym typeface="Nunito"/>
              </a:defRPr>
            </a:lvl5pPr>
            <a:lvl6pPr lvl="5" algn="l">
              <a:lnSpc>
                <a:spcPct val="90000"/>
              </a:lnSpc>
              <a:spcBef>
                <a:spcPts val="0"/>
              </a:spcBef>
              <a:spcAft>
                <a:spcPts val="0"/>
              </a:spcAft>
              <a:buSzPts val="2400"/>
              <a:buFont typeface="Nunito"/>
              <a:buNone/>
              <a:defRPr b="1" sz="2400">
                <a:latin typeface="Nunito"/>
                <a:ea typeface="Nunito"/>
                <a:cs typeface="Nunito"/>
                <a:sym typeface="Nunito"/>
              </a:defRPr>
            </a:lvl6pPr>
            <a:lvl7pPr lvl="6" algn="l">
              <a:lnSpc>
                <a:spcPct val="90000"/>
              </a:lnSpc>
              <a:spcBef>
                <a:spcPts val="0"/>
              </a:spcBef>
              <a:spcAft>
                <a:spcPts val="0"/>
              </a:spcAft>
              <a:buSzPts val="2400"/>
              <a:buFont typeface="Nunito"/>
              <a:buNone/>
              <a:defRPr b="1" sz="2400">
                <a:latin typeface="Nunito"/>
                <a:ea typeface="Nunito"/>
                <a:cs typeface="Nunito"/>
                <a:sym typeface="Nunito"/>
              </a:defRPr>
            </a:lvl7pPr>
            <a:lvl8pPr lvl="7" algn="l">
              <a:lnSpc>
                <a:spcPct val="90000"/>
              </a:lnSpc>
              <a:spcBef>
                <a:spcPts val="0"/>
              </a:spcBef>
              <a:spcAft>
                <a:spcPts val="0"/>
              </a:spcAft>
              <a:buSzPts val="2400"/>
              <a:buFont typeface="Nunito"/>
              <a:buNone/>
              <a:defRPr b="1" sz="2400">
                <a:latin typeface="Nunito"/>
                <a:ea typeface="Nunito"/>
                <a:cs typeface="Nunito"/>
                <a:sym typeface="Nunito"/>
              </a:defRPr>
            </a:lvl8pPr>
            <a:lvl9pPr lvl="8"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48" name="Google Shape;48;p5"/>
          <p:cNvSpPr txBox="1"/>
          <p:nvPr>
            <p:ph idx="1" type="subTitle"/>
          </p:nvPr>
        </p:nvSpPr>
        <p:spPr>
          <a:xfrm>
            <a:off x="6740524" y="3812970"/>
            <a:ext cx="5095875"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1800"/>
              <a:buNone/>
              <a:defRPr sz="18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800"/>
              <a:buNone/>
              <a:defRPr/>
            </a:lvl4pPr>
            <a:lvl5pPr lvl="4" algn="ctr">
              <a:lnSpc>
                <a:spcPct val="90000"/>
              </a:lnSpc>
              <a:spcBef>
                <a:spcPts val="500"/>
              </a:spcBef>
              <a:spcAft>
                <a:spcPts val="0"/>
              </a:spcAft>
              <a:buClr>
                <a:schemeClr val="dk1"/>
              </a:buClr>
              <a:buSzPts val="1800"/>
              <a:buNone/>
              <a:defRPr/>
            </a:lvl5pPr>
            <a:lvl6pPr lvl="5" algn="ctr">
              <a:lnSpc>
                <a:spcPct val="90000"/>
              </a:lnSpc>
              <a:spcBef>
                <a:spcPts val="500"/>
              </a:spcBef>
              <a:spcAft>
                <a:spcPts val="0"/>
              </a:spcAft>
              <a:buClr>
                <a:schemeClr val="dk1"/>
              </a:buClr>
              <a:buSzPts val="1800"/>
              <a:buNone/>
              <a:defRPr/>
            </a:lvl6pPr>
            <a:lvl7pPr lvl="6" algn="ctr">
              <a:lnSpc>
                <a:spcPct val="90000"/>
              </a:lnSpc>
              <a:spcBef>
                <a:spcPts val="500"/>
              </a:spcBef>
              <a:spcAft>
                <a:spcPts val="0"/>
              </a:spcAft>
              <a:buClr>
                <a:schemeClr val="dk1"/>
              </a:buClr>
              <a:buSzPts val="1800"/>
              <a:buNone/>
              <a:defRPr/>
            </a:lvl7pPr>
            <a:lvl8pPr lvl="7" algn="ctr">
              <a:lnSpc>
                <a:spcPct val="90000"/>
              </a:lnSpc>
              <a:spcBef>
                <a:spcPts val="500"/>
              </a:spcBef>
              <a:spcAft>
                <a:spcPts val="0"/>
              </a:spcAft>
              <a:buClr>
                <a:schemeClr val="dk1"/>
              </a:buClr>
              <a:buSzPts val="1800"/>
              <a:buNone/>
              <a:defRPr/>
            </a:lvl8pPr>
            <a:lvl9pPr lvl="8" algn="ctr">
              <a:lnSpc>
                <a:spcPct val="90000"/>
              </a:lnSpc>
              <a:spcBef>
                <a:spcPts val="500"/>
              </a:spcBef>
              <a:spcAft>
                <a:spcPts val="0"/>
              </a:spcAft>
              <a:buClr>
                <a:schemeClr val="dk1"/>
              </a:buClr>
              <a:buSzPts val="1800"/>
              <a:buNone/>
              <a:defRPr/>
            </a:lvl9pPr>
          </a:lstStyle>
          <a:p/>
        </p:txBody>
      </p:sp>
      <p:sp>
        <p:nvSpPr>
          <p:cNvPr id="49" name="Google Shape;49;p5"/>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a:t>
            </a:r>
            <a:r>
              <a:rPr b="1" lang="en-US" sz="1000">
                <a:solidFill>
                  <a:schemeClr val="lt1"/>
                </a:solidFill>
                <a:latin typeface="Nunito"/>
                <a:ea typeface="Nunito"/>
                <a:cs typeface="Nunito"/>
                <a:sym typeface="Nunito"/>
              </a:rPr>
              <a:t>20</a:t>
            </a:r>
            <a:r>
              <a:rPr b="1" i="0" lang="en-US" sz="1000" u="none" cap="none" strike="noStrike">
                <a:solidFill>
                  <a:schemeClr val="lt1"/>
                </a:solidFill>
                <a:latin typeface="Nunito"/>
                <a:ea typeface="Nunito"/>
                <a:cs typeface="Nunito"/>
                <a:sym typeface="Nunito"/>
              </a:rPr>
              <a:t>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2">
  <p:cSld name="Section break 2">
    <p:spTree>
      <p:nvGrpSpPr>
        <p:cNvPr id="50" name="Shape 50"/>
        <p:cNvGrpSpPr/>
        <p:nvPr/>
      </p:nvGrpSpPr>
      <p:grpSpPr>
        <a:xfrm>
          <a:off x="0" y="0"/>
          <a:ext cx="0" cy="0"/>
          <a:chOff x="0" y="0"/>
          <a:chExt cx="0" cy="0"/>
        </a:xfrm>
      </p:grpSpPr>
      <p:pic>
        <p:nvPicPr>
          <p:cNvPr id="51" name="Google Shape;51;p6"/>
          <p:cNvPicPr preferRelativeResize="0"/>
          <p:nvPr/>
        </p:nvPicPr>
        <p:blipFill rotWithShape="1">
          <a:blip r:embed="rId2">
            <a:alphaModFix/>
          </a:blip>
          <a:srcRect b="0" l="0" r="0" t="0"/>
          <a:stretch/>
        </p:blipFill>
        <p:spPr>
          <a:xfrm>
            <a:off x="0" y="3347"/>
            <a:ext cx="12192000" cy="6854653"/>
          </a:xfrm>
          <a:prstGeom prst="rect">
            <a:avLst/>
          </a:prstGeom>
          <a:noFill/>
          <a:ln>
            <a:noFill/>
          </a:ln>
        </p:spPr>
      </p:pic>
      <p:pic>
        <p:nvPicPr>
          <p:cNvPr descr="Image" id="52" name="Google Shape;52;p6"/>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53" name="Google Shape;53;p6"/>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54" name="Google Shape;54;p6"/>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55" name="Google Shape;55;p6"/>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56" name="Google Shape;56;p6"/>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57" name="Google Shape;57;p6"/>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a:t>
            </a:r>
            <a:r>
              <a:rPr b="1" lang="en-US" sz="1000">
                <a:solidFill>
                  <a:schemeClr val="lt1"/>
                </a:solidFill>
                <a:latin typeface="Nunito"/>
                <a:ea typeface="Nunito"/>
                <a:cs typeface="Nunito"/>
                <a:sym typeface="Nunito"/>
              </a:rPr>
              <a:t>20</a:t>
            </a:r>
            <a:r>
              <a:rPr b="1" i="0" lang="en-US" sz="1000" u="none" cap="none" strike="noStrike">
                <a:solidFill>
                  <a:schemeClr val="lt1"/>
                </a:solidFill>
                <a:latin typeface="Nunito"/>
                <a:ea typeface="Nunito"/>
                <a:cs typeface="Nunito"/>
                <a:sym typeface="Nunito"/>
              </a:rPr>
              <a:t>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3">
  <p:cSld name="Section break 3">
    <p:spTree>
      <p:nvGrpSpPr>
        <p:cNvPr id="58" name="Shape 58"/>
        <p:cNvGrpSpPr/>
        <p:nvPr/>
      </p:nvGrpSpPr>
      <p:grpSpPr>
        <a:xfrm>
          <a:off x="0" y="0"/>
          <a:ext cx="0" cy="0"/>
          <a:chOff x="0" y="0"/>
          <a:chExt cx="0" cy="0"/>
        </a:xfrm>
      </p:grpSpPr>
      <p:pic>
        <p:nvPicPr>
          <p:cNvPr id="59" name="Google Shape;59;p7"/>
          <p:cNvPicPr preferRelativeResize="0"/>
          <p:nvPr/>
        </p:nvPicPr>
        <p:blipFill rotWithShape="1">
          <a:blip r:embed="rId2">
            <a:alphaModFix/>
          </a:blip>
          <a:srcRect b="0" l="0" r="0" t="0"/>
          <a:stretch/>
        </p:blipFill>
        <p:spPr>
          <a:xfrm>
            <a:off x="-8709" y="0"/>
            <a:ext cx="12197954" cy="6858000"/>
          </a:xfrm>
          <a:prstGeom prst="rect">
            <a:avLst/>
          </a:prstGeom>
          <a:noFill/>
          <a:ln>
            <a:noFill/>
          </a:ln>
        </p:spPr>
      </p:pic>
      <p:pic>
        <p:nvPicPr>
          <p:cNvPr descr="Image" id="60" name="Google Shape;60;p7"/>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61" name="Google Shape;61;p7"/>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62" name="Google Shape;62;p7"/>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63" name="Google Shape;63;p7"/>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64" name="Google Shape;64;p7"/>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65" name="Google Shape;65;p7"/>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a:t>
            </a:r>
            <a:r>
              <a:rPr b="1" lang="en-US" sz="1000">
                <a:solidFill>
                  <a:schemeClr val="lt1"/>
                </a:solidFill>
                <a:latin typeface="Nunito"/>
                <a:ea typeface="Nunito"/>
                <a:cs typeface="Nunito"/>
                <a:sym typeface="Nunito"/>
              </a:rPr>
              <a:t>20</a:t>
            </a:r>
            <a:r>
              <a:rPr b="1" i="0" lang="en-US" sz="1000" u="none" cap="none" strike="noStrike">
                <a:solidFill>
                  <a:schemeClr val="lt1"/>
                </a:solidFill>
                <a:latin typeface="Nunito"/>
                <a:ea typeface="Nunito"/>
                <a:cs typeface="Nunito"/>
                <a:sym typeface="Nunito"/>
              </a:rPr>
              <a:t>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4">
  <p:cSld name="Section break 4">
    <p:spTree>
      <p:nvGrpSpPr>
        <p:cNvPr id="66" name="Shape 66"/>
        <p:cNvGrpSpPr/>
        <p:nvPr/>
      </p:nvGrpSpPr>
      <p:grpSpPr>
        <a:xfrm>
          <a:off x="0" y="0"/>
          <a:ext cx="0" cy="0"/>
          <a:chOff x="0" y="0"/>
          <a:chExt cx="0" cy="0"/>
        </a:xfrm>
      </p:grpSpPr>
      <p:pic>
        <p:nvPicPr>
          <p:cNvPr id="67" name="Google Shape;67;p8"/>
          <p:cNvPicPr preferRelativeResize="0"/>
          <p:nvPr/>
        </p:nvPicPr>
        <p:blipFill rotWithShape="1">
          <a:blip r:embed="rId2">
            <a:alphaModFix/>
          </a:blip>
          <a:srcRect b="0" l="0" r="0" t="0"/>
          <a:stretch/>
        </p:blipFill>
        <p:spPr>
          <a:xfrm>
            <a:off x="-5953" y="0"/>
            <a:ext cx="12197953" cy="6858000"/>
          </a:xfrm>
          <a:prstGeom prst="rect">
            <a:avLst/>
          </a:prstGeom>
          <a:noFill/>
          <a:ln>
            <a:noFill/>
          </a:ln>
        </p:spPr>
      </p:pic>
      <p:pic>
        <p:nvPicPr>
          <p:cNvPr descr="Image" id="68" name="Google Shape;68;p8"/>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69" name="Google Shape;69;p8"/>
          <p:cNvCxnSpPr/>
          <p:nvPr/>
        </p:nvCxnSpPr>
        <p:spPr>
          <a:xfrm>
            <a:off x="6374418" y="3641018"/>
            <a:ext cx="5462100" cy="0"/>
          </a:xfrm>
          <a:prstGeom prst="straightConnector1">
            <a:avLst/>
          </a:prstGeom>
          <a:noFill/>
          <a:ln cap="flat" cmpd="sng" w="12700">
            <a:solidFill>
              <a:srgbClr val="000000"/>
            </a:solidFill>
            <a:prstDash val="solid"/>
            <a:miter lim="400000"/>
            <a:headEnd len="sm" w="sm" type="none"/>
            <a:tailEnd len="sm" w="sm" type="none"/>
          </a:ln>
        </p:spPr>
      </p:cxnSp>
      <p:cxnSp>
        <p:nvCxnSpPr>
          <p:cNvPr id="70" name="Google Shape;70;p8"/>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71" name="Google Shape;71;p8"/>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72" name="Google Shape;72;p8"/>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73" name="Google Shape;73;p8"/>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a:t>
            </a:r>
            <a:r>
              <a:rPr b="1" lang="en-US" sz="1000">
                <a:solidFill>
                  <a:schemeClr val="lt1"/>
                </a:solidFill>
                <a:latin typeface="Nunito"/>
                <a:ea typeface="Nunito"/>
                <a:cs typeface="Nunito"/>
                <a:sym typeface="Nunito"/>
              </a:rPr>
              <a:t>20</a:t>
            </a:r>
            <a:r>
              <a:rPr b="1" i="0" lang="en-US" sz="1000" u="none" cap="none" strike="noStrike">
                <a:solidFill>
                  <a:schemeClr val="lt1"/>
                </a:solidFill>
                <a:latin typeface="Nunito"/>
                <a:ea typeface="Nunito"/>
                <a:cs typeface="Nunito"/>
                <a:sym typeface="Nunito"/>
              </a:rPr>
              <a:t>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5">
  <p:cSld name="Section break 5">
    <p:spTree>
      <p:nvGrpSpPr>
        <p:cNvPr id="74" name="Shape 74"/>
        <p:cNvGrpSpPr/>
        <p:nvPr/>
      </p:nvGrpSpPr>
      <p:grpSpPr>
        <a:xfrm>
          <a:off x="0" y="0"/>
          <a:ext cx="0" cy="0"/>
          <a:chOff x="0" y="0"/>
          <a:chExt cx="0" cy="0"/>
        </a:xfrm>
      </p:grpSpPr>
      <p:pic>
        <p:nvPicPr>
          <p:cNvPr id="75" name="Google Shape;75;p9"/>
          <p:cNvPicPr preferRelativeResize="0"/>
          <p:nvPr/>
        </p:nvPicPr>
        <p:blipFill rotWithShape="1">
          <a:blip r:embed="rId2">
            <a:alphaModFix/>
          </a:blip>
          <a:srcRect b="0" l="0" r="0" t="0"/>
          <a:stretch/>
        </p:blipFill>
        <p:spPr>
          <a:xfrm>
            <a:off x="-1" y="-18496"/>
            <a:ext cx="12188952" cy="6894992"/>
          </a:xfrm>
          <a:prstGeom prst="rect">
            <a:avLst/>
          </a:prstGeom>
          <a:noFill/>
          <a:ln>
            <a:noFill/>
          </a:ln>
        </p:spPr>
      </p:pic>
      <p:pic>
        <p:nvPicPr>
          <p:cNvPr descr="Image" id="76" name="Google Shape;76;p9"/>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77" name="Google Shape;77;p9"/>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78" name="Google Shape;78;p9"/>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79" name="Google Shape;79;p9"/>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80" name="Google Shape;80;p9"/>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81" name="Google Shape;81;p9"/>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a:t>
            </a:r>
            <a:r>
              <a:rPr b="1" lang="en-US" sz="1000">
                <a:solidFill>
                  <a:schemeClr val="lt1"/>
                </a:solidFill>
                <a:latin typeface="Nunito"/>
                <a:ea typeface="Nunito"/>
                <a:cs typeface="Nunito"/>
                <a:sym typeface="Nunito"/>
              </a:rPr>
              <a:t>20</a:t>
            </a:r>
            <a:r>
              <a:rPr b="1" i="0" lang="en-US" sz="1000" u="none" cap="none" strike="noStrike">
                <a:solidFill>
                  <a:schemeClr val="lt1"/>
                </a:solidFill>
                <a:latin typeface="Nunito"/>
                <a:ea typeface="Nunito"/>
                <a:cs typeface="Nunito"/>
                <a:sym typeface="Nunito"/>
              </a:rPr>
              <a:t>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6">
  <p:cSld name="Section break 6">
    <p:spTree>
      <p:nvGrpSpPr>
        <p:cNvPr id="82" name="Shape 82"/>
        <p:cNvGrpSpPr/>
        <p:nvPr/>
      </p:nvGrpSpPr>
      <p:grpSpPr>
        <a:xfrm>
          <a:off x="0" y="0"/>
          <a:ext cx="0" cy="0"/>
          <a:chOff x="0" y="0"/>
          <a:chExt cx="0" cy="0"/>
        </a:xfrm>
      </p:grpSpPr>
      <p:pic>
        <p:nvPicPr>
          <p:cNvPr id="83" name="Google Shape;83;p10"/>
          <p:cNvPicPr preferRelativeResize="0"/>
          <p:nvPr/>
        </p:nvPicPr>
        <p:blipFill rotWithShape="1">
          <a:blip r:embed="rId2">
            <a:alphaModFix/>
          </a:blip>
          <a:srcRect b="0" l="0" r="0" t="0"/>
          <a:stretch/>
        </p:blipFill>
        <p:spPr>
          <a:xfrm>
            <a:off x="0" y="0"/>
            <a:ext cx="12197954" cy="6858000"/>
          </a:xfrm>
          <a:prstGeom prst="rect">
            <a:avLst/>
          </a:prstGeom>
          <a:noFill/>
          <a:ln>
            <a:noFill/>
          </a:ln>
        </p:spPr>
      </p:pic>
      <p:pic>
        <p:nvPicPr>
          <p:cNvPr descr="Image" id="84" name="Google Shape;84;p10"/>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85" name="Google Shape;85;p10"/>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86" name="Google Shape;86;p10"/>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87" name="Google Shape;87;p10"/>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88" name="Google Shape;88;p10"/>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89" name="Google Shape;89;p10"/>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a:t>
            </a:r>
            <a:r>
              <a:rPr b="1" lang="en-US" sz="1000">
                <a:solidFill>
                  <a:schemeClr val="lt1"/>
                </a:solidFill>
                <a:latin typeface="Nunito"/>
                <a:ea typeface="Nunito"/>
                <a:cs typeface="Nunito"/>
                <a:sym typeface="Nunito"/>
              </a:rPr>
              <a:t>20</a:t>
            </a:r>
            <a:r>
              <a:rPr b="1" i="0" lang="en-US" sz="1000" u="none" cap="none" strike="noStrike">
                <a:solidFill>
                  <a:schemeClr val="lt1"/>
                </a:solidFill>
                <a:latin typeface="Nunito"/>
                <a:ea typeface="Nunito"/>
                <a:cs typeface="Nunito"/>
                <a:sym typeface="Nunito"/>
              </a:rPr>
              <a:t>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9.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19" Type="http://schemas.openxmlformats.org/officeDocument/2006/relationships/theme" Target="../theme/theme2.xml"/><Relationship Id="rId6" Type="http://schemas.openxmlformats.org/officeDocument/2006/relationships/slideLayout" Target="../slideLayouts/slideLayout5.xml"/><Relationship Id="rId18" Type="http://schemas.openxmlformats.org/officeDocument/2006/relationships/slideLayout" Target="../slideLayouts/slideLayout17.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pic>
        <p:nvPicPr>
          <p:cNvPr id="10" name="Google Shape;10;p1"/>
          <p:cNvPicPr preferRelativeResize="0"/>
          <p:nvPr/>
        </p:nvPicPr>
        <p:blipFill rotWithShape="1">
          <a:blip r:embed="rId1">
            <a:alphaModFix/>
          </a:blip>
          <a:srcRect b="0" l="0" r="0" t="0"/>
          <a:stretch/>
        </p:blipFill>
        <p:spPr>
          <a:xfrm>
            <a:off x="1588" y="1588"/>
            <a:ext cx="1588" cy="1588"/>
          </a:xfrm>
          <a:prstGeom prst="rect">
            <a:avLst/>
          </a:prstGeom>
          <a:noFill/>
          <a:ln>
            <a:noFill/>
          </a:ln>
        </p:spPr>
      </p:pic>
      <p:sp>
        <p:nvSpPr>
          <p:cNvPr id="11" name="Google Shape;11;p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1pPr>
            <a:lvl2pPr lvl="1"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2pPr>
            <a:lvl3pPr lvl="2"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3pPr>
            <a:lvl4pPr lvl="3"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4pPr>
            <a:lvl5pPr lvl="4"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5pPr>
            <a:lvl6pPr lvl="5"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6pPr>
            <a:lvl7pPr lvl="6"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7pPr>
            <a:lvl8pPr lvl="7"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8pPr>
            <a:lvl9pPr lvl="8"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9pPr>
          </a:lstStyle>
          <a:p/>
        </p:txBody>
      </p:sp>
      <p:sp>
        <p:nvSpPr>
          <p:cNvPr id="12" name="Google Shape;12;p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Nunito SemiBold"/>
              <a:buChar char="•"/>
              <a:defRPr i="0" sz="2800" u="none" cap="none" strike="noStrike">
                <a:solidFill>
                  <a:schemeClr val="dk1"/>
                </a:solidFill>
                <a:latin typeface="Nunito SemiBold"/>
                <a:ea typeface="Nunito SemiBold"/>
                <a:cs typeface="Nunito SemiBold"/>
                <a:sym typeface="Nunito SemiBold"/>
              </a:defRPr>
            </a:lvl1pPr>
            <a:lvl2pPr indent="-381000" lvl="1" marL="914400" marR="0" rtl="0" algn="l">
              <a:lnSpc>
                <a:spcPct val="90000"/>
              </a:lnSpc>
              <a:spcBef>
                <a:spcPts val="500"/>
              </a:spcBef>
              <a:spcAft>
                <a:spcPts val="0"/>
              </a:spcAft>
              <a:buClr>
                <a:schemeClr val="dk1"/>
              </a:buClr>
              <a:buSzPts val="2400"/>
              <a:buFont typeface="Nunito SemiBold"/>
              <a:buChar char="•"/>
              <a:defRPr i="0" sz="2400" u="none" cap="none" strike="noStrike">
                <a:solidFill>
                  <a:schemeClr val="dk1"/>
                </a:solidFill>
                <a:latin typeface="Nunito SemiBold"/>
                <a:ea typeface="Nunito SemiBold"/>
                <a:cs typeface="Nunito SemiBold"/>
                <a:sym typeface="Nunito SemiBold"/>
              </a:defRPr>
            </a:lvl2pPr>
            <a:lvl3pPr indent="-355600" lvl="2" marL="1371600" marR="0" rtl="0" algn="l">
              <a:lnSpc>
                <a:spcPct val="90000"/>
              </a:lnSpc>
              <a:spcBef>
                <a:spcPts val="500"/>
              </a:spcBef>
              <a:spcAft>
                <a:spcPts val="0"/>
              </a:spcAft>
              <a:buClr>
                <a:schemeClr val="dk1"/>
              </a:buClr>
              <a:buSzPts val="2000"/>
              <a:buFont typeface="Nunito SemiBold"/>
              <a:buChar char="•"/>
              <a:defRPr i="0" sz="2000" u="none" cap="none" strike="noStrike">
                <a:solidFill>
                  <a:schemeClr val="dk1"/>
                </a:solidFill>
                <a:latin typeface="Nunito SemiBold"/>
                <a:ea typeface="Nunito SemiBold"/>
                <a:cs typeface="Nunito SemiBold"/>
                <a:sym typeface="Nunito SemiBold"/>
              </a:defRPr>
            </a:lvl3pPr>
            <a:lvl4pPr indent="-342900" lvl="3" marL="18288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4pPr>
            <a:lvl5pPr indent="-342900" lvl="4" marL="22860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5pPr>
            <a:lvl6pPr indent="-342900" lvl="5" marL="27432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6pPr>
            <a:lvl7pPr indent="-342900" lvl="6" marL="32004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7pPr>
            <a:lvl8pPr indent="-342900" lvl="7" marL="36576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8pPr>
            <a:lvl9pPr indent="-342900" lvl="8" marL="41148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9pPr>
          </a:lstStyle>
          <a:p/>
        </p:txBody>
      </p:sp>
      <p:sp>
        <p:nvSpPr>
          <p:cNvPr id="13" name="Google Shape;13;p1"/>
          <p:cNvSpPr txBox="1"/>
          <p:nvPr>
            <p:ph idx="12" type="sldNum"/>
          </p:nvPr>
        </p:nvSpPr>
        <p:spPr>
          <a:xfrm>
            <a:off x="11409045" y="6333134"/>
            <a:ext cx="731700" cy="525000"/>
          </a:xfrm>
          <a:prstGeom prst="rect">
            <a:avLst/>
          </a:prstGeom>
          <a:noFill/>
          <a:ln>
            <a:noFill/>
          </a:ln>
        </p:spPr>
        <p:txBody>
          <a:bodyPr anchorCtr="0" anchor="t" bIns="91425" lIns="91425" spcFirstLastPara="1" rIns="91425" wrap="square" tIns="91425">
            <a:noAutofit/>
          </a:bodyPr>
          <a:lstStyle>
            <a:lvl1pPr lvl="0" algn="r">
              <a:buNone/>
              <a:defRPr sz="1300">
                <a:solidFill>
                  <a:schemeClr val="dk1"/>
                </a:solidFill>
                <a:latin typeface="Nunito SemiBold"/>
                <a:ea typeface="Nunito SemiBold"/>
                <a:cs typeface="Nunito SemiBold"/>
                <a:sym typeface="Nunito SemiBold"/>
              </a:defRPr>
            </a:lvl1pPr>
            <a:lvl2pPr lvl="1" algn="r">
              <a:buNone/>
              <a:defRPr sz="1300">
                <a:solidFill>
                  <a:schemeClr val="dk1"/>
                </a:solidFill>
                <a:latin typeface="Nunito SemiBold"/>
                <a:ea typeface="Nunito SemiBold"/>
                <a:cs typeface="Nunito SemiBold"/>
                <a:sym typeface="Nunito SemiBold"/>
              </a:defRPr>
            </a:lvl2pPr>
            <a:lvl3pPr lvl="2" algn="r">
              <a:buNone/>
              <a:defRPr sz="1300">
                <a:solidFill>
                  <a:schemeClr val="dk1"/>
                </a:solidFill>
                <a:latin typeface="Nunito SemiBold"/>
                <a:ea typeface="Nunito SemiBold"/>
                <a:cs typeface="Nunito SemiBold"/>
                <a:sym typeface="Nunito SemiBold"/>
              </a:defRPr>
            </a:lvl3pPr>
            <a:lvl4pPr lvl="3" algn="r">
              <a:buNone/>
              <a:defRPr sz="1300">
                <a:solidFill>
                  <a:schemeClr val="dk1"/>
                </a:solidFill>
                <a:latin typeface="Nunito SemiBold"/>
                <a:ea typeface="Nunito SemiBold"/>
                <a:cs typeface="Nunito SemiBold"/>
                <a:sym typeface="Nunito SemiBold"/>
              </a:defRPr>
            </a:lvl4pPr>
            <a:lvl5pPr lvl="4" algn="r">
              <a:buNone/>
              <a:defRPr sz="1300">
                <a:solidFill>
                  <a:schemeClr val="dk1"/>
                </a:solidFill>
                <a:latin typeface="Nunito SemiBold"/>
                <a:ea typeface="Nunito SemiBold"/>
                <a:cs typeface="Nunito SemiBold"/>
                <a:sym typeface="Nunito SemiBold"/>
              </a:defRPr>
            </a:lvl5pPr>
            <a:lvl6pPr lvl="5" algn="r">
              <a:buNone/>
              <a:defRPr sz="1300">
                <a:solidFill>
                  <a:schemeClr val="dk1"/>
                </a:solidFill>
                <a:latin typeface="Nunito SemiBold"/>
                <a:ea typeface="Nunito SemiBold"/>
                <a:cs typeface="Nunito SemiBold"/>
                <a:sym typeface="Nunito SemiBold"/>
              </a:defRPr>
            </a:lvl6pPr>
            <a:lvl7pPr lvl="6" algn="r">
              <a:buNone/>
              <a:defRPr sz="1300">
                <a:solidFill>
                  <a:schemeClr val="dk1"/>
                </a:solidFill>
                <a:latin typeface="Nunito SemiBold"/>
                <a:ea typeface="Nunito SemiBold"/>
                <a:cs typeface="Nunito SemiBold"/>
                <a:sym typeface="Nunito SemiBold"/>
              </a:defRPr>
            </a:lvl7pPr>
            <a:lvl8pPr lvl="7" algn="r">
              <a:buNone/>
              <a:defRPr sz="1300">
                <a:solidFill>
                  <a:schemeClr val="dk1"/>
                </a:solidFill>
                <a:latin typeface="Nunito SemiBold"/>
                <a:ea typeface="Nunito SemiBold"/>
                <a:cs typeface="Nunito SemiBold"/>
                <a:sym typeface="Nunito SemiBold"/>
              </a:defRPr>
            </a:lvl8pPr>
            <a:lvl9pPr lvl="8" algn="r">
              <a:buNone/>
              <a:defRPr sz="1300">
                <a:solidFill>
                  <a:schemeClr val="dk1"/>
                </a:solidFill>
                <a:latin typeface="Nunito SemiBold"/>
                <a:ea typeface="Nunito SemiBold"/>
                <a:cs typeface="Nunito SemiBold"/>
                <a:sym typeface="Nunito SemiBold"/>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hyperlink" Target="mailto:a.morton@kokonetworks.com"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3.png"/><Relationship Id="rId4" Type="http://schemas.openxmlformats.org/officeDocument/2006/relationships/hyperlink" Target="https://developer.jengaapi.io/docs/callbacks"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hyperlink" Target="https://developer.jengaapi.io/reference#within-equity-bank" TargetMode="External"/><Relationship Id="rId4" Type="http://schemas.openxmlformats.org/officeDocument/2006/relationships/hyperlink" Target="https://docs.google.com/document/d/1kxuSnvE8tnmqxWn-H3QZiOyLDNt7upYSwVRtb84-45o/edit"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19"/>
          <p:cNvSpPr txBox="1"/>
          <p:nvPr>
            <p:ph type="title"/>
          </p:nvPr>
        </p:nvSpPr>
        <p:spPr>
          <a:xfrm>
            <a:off x="6740525" y="3005087"/>
            <a:ext cx="5095800" cy="746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Integration Proposal</a:t>
            </a:r>
            <a:endParaRPr/>
          </a:p>
        </p:txBody>
      </p:sp>
      <p:sp>
        <p:nvSpPr>
          <p:cNvPr id="167" name="Google Shape;167;p19"/>
          <p:cNvSpPr txBox="1"/>
          <p:nvPr>
            <p:ph idx="1" type="subTitle"/>
          </p:nvPr>
        </p:nvSpPr>
        <p:spPr>
          <a:xfrm>
            <a:off x="6740524" y="3812970"/>
            <a:ext cx="5095800" cy="7461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US"/>
              <a:t>Allowing Equity customers to take an ecomoto loan for a KOKO cooker</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28"/>
          <p:cNvSpPr txBox="1"/>
          <p:nvPr>
            <p:ph idx="1" type="subTitle"/>
          </p:nvPr>
        </p:nvSpPr>
        <p:spPr>
          <a:xfrm>
            <a:off x="6877475" y="2115002"/>
            <a:ext cx="4891200" cy="5040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US" sz="1400"/>
              <a:t>Alice Morton | </a:t>
            </a:r>
            <a:r>
              <a:rPr lang="en-US" sz="1400" u="sng">
                <a:solidFill>
                  <a:schemeClr val="hlink"/>
                </a:solidFill>
                <a:hlinkClick r:id="rId3"/>
              </a:rPr>
              <a:t>a.morton@kokonetworks.com</a:t>
            </a:r>
            <a:endParaRPr sz="14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20"/>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Ecomoto loans context</a:t>
            </a:r>
            <a:endParaRPr/>
          </a:p>
        </p:txBody>
      </p:sp>
      <p:sp>
        <p:nvSpPr>
          <p:cNvPr id="174" name="Google Shape;174;p20"/>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solidFill>
                  <a:srgbClr val="FFFFFF"/>
                </a:solidFill>
                <a:latin typeface="Nunito"/>
                <a:ea typeface="Nunito"/>
                <a:cs typeface="Nunito"/>
                <a:sym typeface="Nunito"/>
              </a:rPr>
              <a:t>‹#›</a:t>
            </a:fld>
            <a:endParaRPr>
              <a:solidFill>
                <a:srgbClr val="FFFFFF"/>
              </a:solidFill>
              <a:latin typeface="Nunito"/>
              <a:ea typeface="Nunito"/>
              <a:cs typeface="Nunito"/>
              <a:sym typeface="Nunito"/>
            </a:endParaRPr>
          </a:p>
        </p:txBody>
      </p:sp>
      <p:sp>
        <p:nvSpPr>
          <p:cNvPr id="175" name="Google Shape;175;p20"/>
          <p:cNvSpPr txBox="1"/>
          <p:nvPr>
            <p:ph idx="1" type="subTitle"/>
          </p:nvPr>
        </p:nvSpPr>
        <p:spPr>
          <a:xfrm>
            <a:off x="458724" y="1332470"/>
            <a:ext cx="11274600" cy="48519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en-US" sz="2600"/>
              <a:t>Equity Bank provide micro-financed loans to their customers for clean energy products.</a:t>
            </a:r>
            <a:endParaRPr sz="2600"/>
          </a:p>
          <a:p>
            <a:pPr indent="-393700" lvl="0" marL="457200" rtl="0" algn="l">
              <a:spcBef>
                <a:spcPts val="1000"/>
              </a:spcBef>
              <a:spcAft>
                <a:spcPts val="0"/>
              </a:spcAft>
              <a:buSzPts val="2600"/>
              <a:buChar char="●"/>
            </a:pPr>
            <a:r>
              <a:rPr lang="en-US" sz="2600"/>
              <a:t>KOKO Networks would partner with Equity to become a product eligible for a loan, reducing the upfront cost for potential KOKO customers who may not have that cash available. </a:t>
            </a:r>
            <a:endParaRPr sz="2600"/>
          </a:p>
          <a:p>
            <a:pPr indent="-393700" lvl="0" marL="457200" rtl="0" algn="l">
              <a:spcBef>
                <a:spcPts val="1000"/>
              </a:spcBef>
              <a:spcAft>
                <a:spcPts val="1000"/>
              </a:spcAft>
              <a:buSzPts val="2600"/>
              <a:buChar char="●"/>
            </a:pPr>
            <a:r>
              <a:rPr lang="en-US" sz="2600"/>
              <a:t>In order to do this we need to be able to receive loan amounts and disburse them against individual customer accounts, so that our normal order creation and fulfilment processes could be followed. </a:t>
            </a:r>
            <a:endParaRPr sz="26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21"/>
          <p:cNvSpPr/>
          <p:nvPr/>
        </p:nvSpPr>
        <p:spPr>
          <a:xfrm>
            <a:off x="7905700" y="3954525"/>
            <a:ext cx="3462000" cy="2074200"/>
          </a:xfrm>
          <a:prstGeom prst="rect">
            <a:avLst/>
          </a:prstGeom>
          <a:solidFill>
            <a:srgbClr val="F3F3F3"/>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900"/>
              <a:t>Proposed Technical Integration in Slide 10</a:t>
            </a:r>
            <a:endParaRPr b="1" sz="900"/>
          </a:p>
        </p:txBody>
      </p:sp>
      <p:sp>
        <p:nvSpPr>
          <p:cNvPr id="182" name="Google Shape;182;p21"/>
          <p:cNvSpPr txBox="1"/>
          <p:nvPr/>
        </p:nvSpPr>
        <p:spPr>
          <a:xfrm>
            <a:off x="0" y="1119800"/>
            <a:ext cx="1197000" cy="143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000">
                <a:latin typeface="Nunito SemiBold"/>
                <a:ea typeface="Nunito SemiBold"/>
                <a:cs typeface="Nunito SemiBold"/>
                <a:sym typeface="Nunito SemiBold"/>
              </a:rPr>
              <a:t>Equity customer decides to buy a KOKO Cooker </a:t>
            </a:r>
            <a:endParaRPr sz="1000">
              <a:latin typeface="Nunito SemiBold"/>
              <a:ea typeface="Nunito SemiBold"/>
              <a:cs typeface="Nunito SemiBold"/>
              <a:sym typeface="Nunito SemiBold"/>
            </a:endParaRPr>
          </a:p>
        </p:txBody>
      </p:sp>
      <p:sp>
        <p:nvSpPr>
          <p:cNvPr id="183" name="Google Shape;183;p21"/>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High level customer journey</a:t>
            </a:r>
            <a:endParaRPr/>
          </a:p>
        </p:txBody>
      </p:sp>
      <p:sp>
        <p:nvSpPr>
          <p:cNvPr id="184" name="Google Shape;184;p21"/>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
        <p:nvSpPr>
          <p:cNvPr id="185" name="Google Shape;185;p21"/>
          <p:cNvSpPr/>
          <p:nvPr/>
        </p:nvSpPr>
        <p:spPr>
          <a:xfrm>
            <a:off x="2928831" y="2241010"/>
            <a:ext cx="1434600" cy="908700"/>
          </a:xfrm>
          <a:prstGeom prst="rect">
            <a:avLst/>
          </a:prstGeom>
          <a:solidFill>
            <a:srgbClr val="65D9F8"/>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Nunito"/>
                <a:ea typeface="Nunito"/>
                <a:cs typeface="Nunito"/>
                <a:sym typeface="Nunito"/>
              </a:rPr>
              <a:t>Customer opens Equity USSD</a:t>
            </a:r>
            <a:endParaRPr>
              <a:latin typeface="Nunito"/>
              <a:ea typeface="Nunito"/>
              <a:cs typeface="Nunito"/>
              <a:sym typeface="Nunito"/>
            </a:endParaRPr>
          </a:p>
        </p:txBody>
      </p:sp>
      <p:sp>
        <p:nvSpPr>
          <p:cNvPr id="186" name="Google Shape;186;p21"/>
          <p:cNvSpPr/>
          <p:nvPr/>
        </p:nvSpPr>
        <p:spPr>
          <a:xfrm>
            <a:off x="4660652" y="2933720"/>
            <a:ext cx="1434600" cy="908700"/>
          </a:xfrm>
          <a:prstGeom prst="rect">
            <a:avLst/>
          </a:prstGeom>
          <a:solidFill>
            <a:srgbClr val="65D9F8"/>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Nunito"/>
                <a:ea typeface="Nunito"/>
                <a:cs typeface="Nunito"/>
                <a:sym typeface="Nunito"/>
              </a:rPr>
              <a:t>Customer navigates through the ecomoto steps</a:t>
            </a:r>
            <a:endParaRPr>
              <a:latin typeface="Nunito"/>
              <a:ea typeface="Nunito"/>
              <a:cs typeface="Nunito"/>
              <a:sym typeface="Nunito"/>
            </a:endParaRPr>
          </a:p>
        </p:txBody>
      </p:sp>
      <p:sp>
        <p:nvSpPr>
          <p:cNvPr id="187" name="Google Shape;187;p21"/>
          <p:cNvSpPr/>
          <p:nvPr/>
        </p:nvSpPr>
        <p:spPr>
          <a:xfrm>
            <a:off x="8124293" y="4319140"/>
            <a:ext cx="1434600" cy="908700"/>
          </a:xfrm>
          <a:prstGeom prst="rect">
            <a:avLst/>
          </a:prstGeom>
          <a:solidFill>
            <a:srgbClr val="65D9F8"/>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Nunito"/>
                <a:ea typeface="Nunito"/>
                <a:cs typeface="Nunito"/>
                <a:sym typeface="Nunito"/>
              </a:rPr>
              <a:t>Funds sent to KOKO’s Equity account </a:t>
            </a:r>
            <a:endParaRPr>
              <a:latin typeface="Nunito"/>
              <a:ea typeface="Nunito"/>
              <a:cs typeface="Nunito"/>
              <a:sym typeface="Nunito"/>
            </a:endParaRPr>
          </a:p>
        </p:txBody>
      </p:sp>
      <p:sp>
        <p:nvSpPr>
          <p:cNvPr id="188" name="Google Shape;188;p21"/>
          <p:cNvSpPr/>
          <p:nvPr/>
        </p:nvSpPr>
        <p:spPr>
          <a:xfrm>
            <a:off x="448100" y="1888950"/>
            <a:ext cx="218700" cy="227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21"/>
          <p:cNvSpPr/>
          <p:nvPr/>
        </p:nvSpPr>
        <p:spPr>
          <a:xfrm>
            <a:off x="9856113" y="5011850"/>
            <a:ext cx="1434600" cy="908700"/>
          </a:xfrm>
          <a:prstGeom prst="rect">
            <a:avLst/>
          </a:prstGeom>
          <a:solidFill>
            <a:srgbClr val="65D9F8"/>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Nunito"/>
                <a:ea typeface="Nunito"/>
                <a:cs typeface="Nunito"/>
                <a:sym typeface="Nunito"/>
              </a:rPr>
              <a:t>Funds distributed to customer’s KOKO account</a:t>
            </a:r>
            <a:endParaRPr>
              <a:latin typeface="Nunito"/>
              <a:ea typeface="Nunito"/>
              <a:cs typeface="Nunito"/>
              <a:sym typeface="Nunito"/>
            </a:endParaRPr>
          </a:p>
        </p:txBody>
      </p:sp>
      <p:sp>
        <p:nvSpPr>
          <p:cNvPr id="190" name="Google Shape;190;p21"/>
          <p:cNvSpPr/>
          <p:nvPr/>
        </p:nvSpPr>
        <p:spPr>
          <a:xfrm>
            <a:off x="6392472" y="3626430"/>
            <a:ext cx="1434600" cy="908700"/>
          </a:xfrm>
          <a:prstGeom prst="rect">
            <a:avLst/>
          </a:prstGeom>
          <a:solidFill>
            <a:srgbClr val="65D9F8"/>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Nunito"/>
                <a:ea typeface="Nunito"/>
                <a:cs typeface="Nunito"/>
                <a:sym typeface="Nunito"/>
              </a:rPr>
              <a:t>Loan granted to customer by Equity</a:t>
            </a:r>
            <a:endParaRPr>
              <a:latin typeface="Nunito"/>
              <a:ea typeface="Nunito"/>
              <a:cs typeface="Nunito"/>
              <a:sym typeface="Nunito"/>
            </a:endParaRPr>
          </a:p>
        </p:txBody>
      </p:sp>
      <p:sp>
        <p:nvSpPr>
          <p:cNvPr id="191" name="Google Shape;191;p21"/>
          <p:cNvSpPr/>
          <p:nvPr/>
        </p:nvSpPr>
        <p:spPr>
          <a:xfrm>
            <a:off x="1197011" y="1548300"/>
            <a:ext cx="1434600" cy="908700"/>
          </a:xfrm>
          <a:prstGeom prst="rect">
            <a:avLst/>
          </a:prstGeom>
          <a:solidFill>
            <a:srgbClr val="65D9F8"/>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Nunito"/>
                <a:ea typeface="Nunito"/>
                <a:cs typeface="Nunito"/>
                <a:sym typeface="Nunito"/>
              </a:rPr>
              <a:t>Customer is signed up on myKOKO by Equity Agent</a:t>
            </a:r>
            <a:endParaRPr>
              <a:latin typeface="Nunito"/>
              <a:ea typeface="Nunito"/>
              <a:cs typeface="Nunito"/>
              <a:sym typeface="Nunito"/>
            </a:endParaRPr>
          </a:p>
        </p:txBody>
      </p:sp>
      <p:sp>
        <p:nvSpPr>
          <p:cNvPr id="192" name="Google Shape;192;p21"/>
          <p:cNvSpPr/>
          <p:nvPr/>
        </p:nvSpPr>
        <p:spPr>
          <a:xfrm>
            <a:off x="11637250" y="5857250"/>
            <a:ext cx="218700" cy="227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21"/>
          <p:cNvSpPr txBox="1"/>
          <p:nvPr/>
        </p:nvSpPr>
        <p:spPr>
          <a:xfrm>
            <a:off x="10364450" y="6028625"/>
            <a:ext cx="2275800" cy="143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000">
                <a:latin typeface="Nunito SemiBold"/>
                <a:ea typeface="Nunito SemiBold"/>
                <a:cs typeface="Nunito SemiBold"/>
                <a:sym typeface="Nunito SemiBold"/>
              </a:rPr>
              <a:t>Order is paid - </a:t>
            </a:r>
            <a:endParaRPr sz="1000">
              <a:latin typeface="Nunito SemiBold"/>
              <a:ea typeface="Nunito SemiBold"/>
              <a:cs typeface="Nunito SemiBold"/>
              <a:sym typeface="Nunito SemiBold"/>
            </a:endParaRPr>
          </a:p>
          <a:p>
            <a:pPr indent="0" lvl="0" marL="0" rtl="0" algn="ctr">
              <a:spcBef>
                <a:spcPts val="0"/>
              </a:spcBef>
              <a:spcAft>
                <a:spcPts val="0"/>
              </a:spcAft>
              <a:buNone/>
            </a:pPr>
            <a:r>
              <a:rPr lang="en-US" sz="1000">
                <a:latin typeface="Nunito SemiBold"/>
                <a:ea typeface="Nunito SemiBold"/>
                <a:cs typeface="Nunito SemiBold"/>
                <a:sym typeface="Nunito SemiBold"/>
              </a:rPr>
              <a:t>customer can collect Cooker</a:t>
            </a:r>
            <a:endParaRPr sz="1000">
              <a:latin typeface="Nunito SemiBold"/>
              <a:ea typeface="Nunito SemiBold"/>
              <a:cs typeface="Nunito SemiBold"/>
              <a:sym typeface="Nunito SemiBold"/>
            </a:endParaRPr>
          </a:p>
        </p:txBody>
      </p:sp>
      <p:cxnSp>
        <p:nvCxnSpPr>
          <p:cNvPr id="194" name="Google Shape;194;p21"/>
          <p:cNvCxnSpPr>
            <a:stCxn id="188" idx="6"/>
            <a:endCxn id="191" idx="1"/>
          </p:cNvCxnSpPr>
          <p:nvPr/>
        </p:nvCxnSpPr>
        <p:spPr>
          <a:xfrm>
            <a:off x="666800" y="2002650"/>
            <a:ext cx="530100" cy="0"/>
          </a:xfrm>
          <a:prstGeom prst="straightConnector1">
            <a:avLst/>
          </a:prstGeom>
          <a:noFill/>
          <a:ln cap="flat" cmpd="sng" w="9525">
            <a:solidFill>
              <a:schemeClr val="dk2"/>
            </a:solidFill>
            <a:prstDash val="solid"/>
            <a:round/>
            <a:headEnd len="med" w="med" type="none"/>
            <a:tailEnd len="med" w="med" type="stealth"/>
          </a:ln>
        </p:spPr>
      </p:cxnSp>
      <p:cxnSp>
        <p:nvCxnSpPr>
          <p:cNvPr id="195" name="Google Shape;195;p21"/>
          <p:cNvCxnSpPr>
            <a:stCxn id="191" idx="3"/>
            <a:endCxn id="185" idx="1"/>
          </p:cNvCxnSpPr>
          <p:nvPr/>
        </p:nvCxnSpPr>
        <p:spPr>
          <a:xfrm>
            <a:off x="2631611" y="2002650"/>
            <a:ext cx="297300" cy="692700"/>
          </a:xfrm>
          <a:prstGeom prst="bentConnector3">
            <a:avLst>
              <a:gd fmla="val 49987" name="adj1"/>
            </a:avLst>
          </a:prstGeom>
          <a:noFill/>
          <a:ln cap="flat" cmpd="sng" w="9525">
            <a:solidFill>
              <a:schemeClr val="dk2"/>
            </a:solidFill>
            <a:prstDash val="solid"/>
            <a:round/>
            <a:headEnd len="med" w="med" type="none"/>
            <a:tailEnd len="med" w="med" type="stealth"/>
          </a:ln>
        </p:spPr>
      </p:cxnSp>
      <p:cxnSp>
        <p:nvCxnSpPr>
          <p:cNvPr id="196" name="Google Shape;196;p21"/>
          <p:cNvCxnSpPr>
            <a:stCxn id="185" idx="3"/>
            <a:endCxn id="186" idx="1"/>
          </p:cNvCxnSpPr>
          <p:nvPr/>
        </p:nvCxnSpPr>
        <p:spPr>
          <a:xfrm>
            <a:off x="4363431" y="2695360"/>
            <a:ext cx="297300" cy="692700"/>
          </a:xfrm>
          <a:prstGeom prst="bentConnector3">
            <a:avLst>
              <a:gd fmla="val 49987" name="adj1"/>
            </a:avLst>
          </a:prstGeom>
          <a:noFill/>
          <a:ln cap="flat" cmpd="sng" w="9525">
            <a:solidFill>
              <a:schemeClr val="dk2"/>
            </a:solidFill>
            <a:prstDash val="solid"/>
            <a:round/>
            <a:headEnd len="med" w="med" type="none"/>
            <a:tailEnd len="med" w="med" type="stealth"/>
          </a:ln>
        </p:spPr>
      </p:cxnSp>
      <p:cxnSp>
        <p:nvCxnSpPr>
          <p:cNvPr id="197" name="Google Shape;197;p21"/>
          <p:cNvCxnSpPr>
            <a:stCxn id="186" idx="3"/>
            <a:endCxn id="190" idx="1"/>
          </p:cNvCxnSpPr>
          <p:nvPr/>
        </p:nvCxnSpPr>
        <p:spPr>
          <a:xfrm>
            <a:off x="6095252" y="3388070"/>
            <a:ext cx="297300" cy="692700"/>
          </a:xfrm>
          <a:prstGeom prst="bentConnector3">
            <a:avLst>
              <a:gd fmla="val 49987" name="adj1"/>
            </a:avLst>
          </a:prstGeom>
          <a:noFill/>
          <a:ln cap="flat" cmpd="sng" w="9525">
            <a:solidFill>
              <a:schemeClr val="dk2"/>
            </a:solidFill>
            <a:prstDash val="solid"/>
            <a:round/>
            <a:headEnd len="med" w="med" type="none"/>
            <a:tailEnd len="med" w="med" type="stealth"/>
          </a:ln>
        </p:spPr>
      </p:cxnSp>
      <p:cxnSp>
        <p:nvCxnSpPr>
          <p:cNvPr id="198" name="Google Shape;198;p21"/>
          <p:cNvCxnSpPr>
            <a:stCxn id="190" idx="3"/>
            <a:endCxn id="187" idx="1"/>
          </p:cNvCxnSpPr>
          <p:nvPr/>
        </p:nvCxnSpPr>
        <p:spPr>
          <a:xfrm>
            <a:off x="7827072" y="4080780"/>
            <a:ext cx="297300" cy="692700"/>
          </a:xfrm>
          <a:prstGeom prst="bentConnector3">
            <a:avLst>
              <a:gd fmla="val 49987" name="adj1"/>
            </a:avLst>
          </a:prstGeom>
          <a:noFill/>
          <a:ln cap="flat" cmpd="sng" w="9525">
            <a:solidFill>
              <a:schemeClr val="dk2"/>
            </a:solidFill>
            <a:prstDash val="solid"/>
            <a:round/>
            <a:headEnd len="med" w="med" type="none"/>
            <a:tailEnd len="med" w="med" type="stealth"/>
          </a:ln>
        </p:spPr>
      </p:cxnSp>
      <p:cxnSp>
        <p:nvCxnSpPr>
          <p:cNvPr id="199" name="Google Shape;199;p21"/>
          <p:cNvCxnSpPr>
            <a:stCxn id="187" idx="3"/>
            <a:endCxn id="189" idx="1"/>
          </p:cNvCxnSpPr>
          <p:nvPr/>
        </p:nvCxnSpPr>
        <p:spPr>
          <a:xfrm>
            <a:off x="9558893" y="4773490"/>
            <a:ext cx="297300" cy="692700"/>
          </a:xfrm>
          <a:prstGeom prst="bentConnector3">
            <a:avLst>
              <a:gd fmla="val 49987" name="adj1"/>
            </a:avLst>
          </a:prstGeom>
          <a:noFill/>
          <a:ln cap="flat" cmpd="sng" w="9525">
            <a:solidFill>
              <a:schemeClr val="dk2"/>
            </a:solidFill>
            <a:prstDash val="solid"/>
            <a:round/>
            <a:headEnd len="med" w="med" type="none"/>
            <a:tailEnd len="med" w="med" type="stealth"/>
          </a:ln>
        </p:spPr>
      </p:cxnSp>
      <p:cxnSp>
        <p:nvCxnSpPr>
          <p:cNvPr id="200" name="Google Shape;200;p21"/>
          <p:cNvCxnSpPr>
            <a:stCxn id="189" idx="3"/>
            <a:endCxn id="192" idx="0"/>
          </p:cNvCxnSpPr>
          <p:nvPr/>
        </p:nvCxnSpPr>
        <p:spPr>
          <a:xfrm>
            <a:off x="11290713" y="5466200"/>
            <a:ext cx="456000" cy="391200"/>
          </a:xfrm>
          <a:prstGeom prst="bentConnector2">
            <a:avLst/>
          </a:prstGeom>
          <a:noFill/>
          <a:ln cap="flat" cmpd="sng" w="9525">
            <a:solidFill>
              <a:schemeClr val="dk2"/>
            </a:solidFill>
            <a:prstDash val="solid"/>
            <a:round/>
            <a:headEnd len="med" w="med" type="none"/>
            <a:tailEnd len="med" w="med" type="stealth"/>
          </a:ln>
        </p:spPr>
      </p:cxnSp>
      <p:sp>
        <p:nvSpPr>
          <p:cNvPr id="201" name="Google Shape;201;p21"/>
          <p:cNvSpPr txBox="1"/>
          <p:nvPr/>
        </p:nvSpPr>
        <p:spPr>
          <a:xfrm>
            <a:off x="5435900" y="1059000"/>
            <a:ext cx="6640200" cy="13914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US">
                <a:latin typeface="Nunito SemiBold"/>
                <a:ea typeface="Nunito SemiBold"/>
                <a:cs typeface="Nunito SemiBold"/>
                <a:sym typeface="Nunito SemiBold"/>
              </a:rPr>
              <a:t>Using the documentation sent by Equity, we have furthered our thinking around how we can enable the Ecomoto loan product for KOKO customers. </a:t>
            </a:r>
            <a:endParaRPr>
              <a:latin typeface="Nunito SemiBold"/>
              <a:ea typeface="Nunito SemiBold"/>
              <a:cs typeface="Nunito SemiBold"/>
              <a:sym typeface="Nunito SemiBo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22"/>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208" name="Google Shape;208;p22"/>
          <p:cNvSpPr txBox="1"/>
          <p:nvPr>
            <p:ph idx="1" type="subTitle"/>
          </p:nvPr>
        </p:nvSpPr>
        <p:spPr>
          <a:xfrm>
            <a:off x="458724" y="1332470"/>
            <a:ext cx="11274600" cy="48519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t/>
            </a:r>
            <a:endParaRPr/>
          </a:p>
        </p:txBody>
      </p:sp>
      <p:sp>
        <p:nvSpPr>
          <p:cNvPr id="209" name="Google Shape;209;p22"/>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pic>
        <p:nvPicPr>
          <p:cNvPr id="210" name="Google Shape;210;p22"/>
          <p:cNvPicPr preferRelativeResize="0"/>
          <p:nvPr/>
        </p:nvPicPr>
        <p:blipFill>
          <a:blip r:embed="rId3">
            <a:alphaModFix/>
          </a:blip>
          <a:stretch>
            <a:fillRect/>
          </a:stretch>
        </p:blipFill>
        <p:spPr>
          <a:xfrm>
            <a:off x="0" y="0"/>
            <a:ext cx="12213952" cy="6857999"/>
          </a:xfrm>
          <a:prstGeom prst="rect">
            <a:avLst/>
          </a:prstGeom>
          <a:noFill/>
          <a:ln>
            <a:noFill/>
          </a:ln>
        </p:spPr>
      </p:pic>
      <p:sp>
        <p:nvSpPr>
          <p:cNvPr id="211" name="Google Shape;211;p22"/>
          <p:cNvSpPr txBox="1"/>
          <p:nvPr/>
        </p:nvSpPr>
        <p:spPr>
          <a:xfrm>
            <a:off x="1618700" y="2793625"/>
            <a:ext cx="1707600" cy="1350900"/>
          </a:xfrm>
          <a:prstGeom prst="rect">
            <a:avLst/>
          </a:prstGeom>
          <a:solidFill>
            <a:srgbClr val="65D9F8"/>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900">
                <a:latin typeface="Nunito SemiBold"/>
                <a:ea typeface="Nunito SemiBold"/>
                <a:cs typeface="Nunito SemiBold"/>
                <a:sym typeface="Nunito SemiBold"/>
              </a:rPr>
              <a:t>Will we receive loan disbursement as a deposit in our Merchant Bank Account ?</a:t>
            </a:r>
            <a:endParaRPr sz="900">
              <a:latin typeface="Nunito SemiBold"/>
              <a:ea typeface="Nunito SemiBold"/>
              <a:cs typeface="Nunito SemiBold"/>
              <a:sym typeface="Nunito SemiBold"/>
            </a:endParaRPr>
          </a:p>
          <a:p>
            <a:pPr indent="0" lvl="0" marL="0" rtl="0" algn="l">
              <a:spcBef>
                <a:spcPts val="0"/>
              </a:spcBef>
              <a:spcAft>
                <a:spcPts val="0"/>
              </a:spcAft>
              <a:buNone/>
            </a:pPr>
            <a:r>
              <a:t/>
            </a:r>
            <a:endParaRPr sz="900">
              <a:latin typeface="Nunito SemiBold"/>
              <a:ea typeface="Nunito SemiBold"/>
              <a:cs typeface="Nunito SemiBold"/>
              <a:sym typeface="Nunito SemiBold"/>
            </a:endParaRPr>
          </a:p>
          <a:p>
            <a:pPr indent="0" lvl="0" marL="0" rtl="0" algn="l">
              <a:spcBef>
                <a:spcPts val="0"/>
              </a:spcBef>
              <a:spcAft>
                <a:spcPts val="0"/>
              </a:spcAft>
              <a:buNone/>
            </a:pPr>
            <a:r>
              <a:rPr lang="en-US" sz="900">
                <a:latin typeface="Nunito SemiBold"/>
                <a:ea typeface="Nunito SemiBold"/>
                <a:cs typeface="Nunito SemiBold"/>
                <a:sym typeface="Nunito SemiBold"/>
              </a:rPr>
              <a:t>Is Eazzy Pay the m-commerce solution for loan disbursements and customer payments?</a:t>
            </a:r>
            <a:endParaRPr sz="900">
              <a:latin typeface="Nunito SemiBold"/>
              <a:ea typeface="Nunito SemiBold"/>
              <a:cs typeface="Nunito SemiBold"/>
              <a:sym typeface="Nunito SemiBold"/>
            </a:endParaRPr>
          </a:p>
        </p:txBody>
      </p:sp>
      <p:sp>
        <p:nvSpPr>
          <p:cNvPr id="212" name="Google Shape;212;p22"/>
          <p:cNvSpPr txBox="1"/>
          <p:nvPr/>
        </p:nvSpPr>
        <p:spPr>
          <a:xfrm>
            <a:off x="8843825" y="2492125"/>
            <a:ext cx="1707600" cy="2520600"/>
          </a:xfrm>
          <a:prstGeom prst="rect">
            <a:avLst/>
          </a:prstGeom>
          <a:solidFill>
            <a:srgbClr val="65D9F8"/>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900">
                <a:latin typeface="Nunito SemiBold"/>
                <a:ea typeface="Nunito SemiBold"/>
                <a:cs typeface="Nunito SemiBold"/>
                <a:sym typeface="Nunito SemiBold"/>
              </a:rPr>
              <a:t>Is the </a:t>
            </a:r>
            <a:r>
              <a:rPr b="1" i="1" lang="en-US" sz="900">
                <a:latin typeface="Nunito"/>
                <a:ea typeface="Nunito"/>
                <a:cs typeface="Nunito"/>
                <a:sym typeface="Nunito"/>
              </a:rPr>
              <a:t>Account Alerts</a:t>
            </a:r>
            <a:r>
              <a:rPr lang="en-US" sz="900">
                <a:latin typeface="Nunito SemiBold"/>
                <a:ea typeface="Nunito SemiBold"/>
                <a:cs typeface="Nunito SemiBold"/>
                <a:sym typeface="Nunito SemiBold"/>
              </a:rPr>
              <a:t> callback notification the best way to inform KOKO systems about an Equity Customer loan disbursement?</a:t>
            </a:r>
            <a:endParaRPr sz="900">
              <a:latin typeface="Nunito SemiBold"/>
              <a:ea typeface="Nunito SemiBold"/>
              <a:cs typeface="Nunito SemiBold"/>
              <a:sym typeface="Nunito SemiBold"/>
            </a:endParaRPr>
          </a:p>
          <a:p>
            <a:pPr indent="0" lvl="0" marL="0" rtl="0" algn="l">
              <a:spcBef>
                <a:spcPts val="0"/>
              </a:spcBef>
              <a:spcAft>
                <a:spcPts val="0"/>
              </a:spcAft>
              <a:buNone/>
            </a:pPr>
            <a:r>
              <a:t/>
            </a:r>
            <a:endParaRPr sz="900">
              <a:latin typeface="Nunito SemiBold"/>
              <a:ea typeface="Nunito SemiBold"/>
              <a:cs typeface="Nunito SemiBold"/>
              <a:sym typeface="Nunito SemiBold"/>
            </a:endParaRPr>
          </a:p>
          <a:p>
            <a:pPr indent="0" lvl="0" marL="0" rtl="0" algn="l">
              <a:spcBef>
                <a:spcPts val="0"/>
              </a:spcBef>
              <a:spcAft>
                <a:spcPts val="0"/>
              </a:spcAft>
              <a:buNone/>
            </a:pPr>
            <a:r>
              <a:rPr lang="en-US" sz="900">
                <a:latin typeface="Nunito SemiBold"/>
                <a:ea typeface="Nunito SemiBold"/>
                <a:cs typeface="Nunito SemiBold"/>
                <a:sym typeface="Nunito SemiBold"/>
              </a:rPr>
              <a:t>reference:</a:t>
            </a:r>
            <a:endParaRPr sz="900">
              <a:latin typeface="Nunito SemiBold"/>
              <a:ea typeface="Nunito SemiBold"/>
              <a:cs typeface="Nunito SemiBold"/>
              <a:sym typeface="Nunito SemiBold"/>
            </a:endParaRPr>
          </a:p>
          <a:p>
            <a:pPr indent="0" lvl="0" marL="0" rtl="0" algn="l">
              <a:spcBef>
                <a:spcPts val="0"/>
              </a:spcBef>
              <a:spcAft>
                <a:spcPts val="0"/>
              </a:spcAft>
              <a:buNone/>
            </a:pPr>
            <a:r>
              <a:rPr lang="en-US" sz="900" u="sng">
                <a:solidFill>
                  <a:schemeClr val="hlink"/>
                </a:solidFill>
                <a:hlinkClick r:id="rId4"/>
              </a:rPr>
              <a:t>https://developer.jengaapi.io/docs/callbacks</a:t>
            </a:r>
            <a:endParaRPr sz="900">
              <a:latin typeface="Nunito SemiBold"/>
              <a:ea typeface="Nunito SemiBold"/>
              <a:cs typeface="Nunito SemiBold"/>
              <a:sym typeface="Nunito SemiBold"/>
            </a:endParaRPr>
          </a:p>
          <a:p>
            <a:pPr indent="0" lvl="0" marL="0" rtl="0" algn="l">
              <a:spcBef>
                <a:spcPts val="0"/>
              </a:spcBef>
              <a:spcAft>
                <a:spcPts val="0"/>
              </a:spcAft>
              <a:buNone/>
            </a:pPr>
            <a:r>
              <a:t/>
            </a:r>
            <a:endParaRPr sz="900">
              <a:latin typeface="Nunito SemiBold"/>
              <a:ea typeface="Nunito SemiBold"/>
              <a:cs typeface="Nunito SemiBold"/>
              <a:sym typeface="Nunito SemiBold"/>
            </a:endParaRPr>
          </a:p>
          <a:p>
            <a:pPr indent="0" lvl="0" marL="0" rtl="0" algn="l">
              <a:spcBef>
                <a:spcPts val="0"/>
              </a:spcBef>
              <a:spcAft>
                <a:spcPts val="0"/>
              </a:spcAft>
              <a:buNone/>
            </a:pPr>
            <a:r>
              <a:rPr lang="en-US" sz="900">
                <a:latin typeface="Nunito SemiBold"/>
                <a:ea typeface="Nunito SemiBold"/>
                <a:cs typeface="Nunito SemiBold"/>
                <a:sym typeface="Nunito SemiBold"/>
              </a:rPr>
              <a:t>If so, can you provide an example of an eco moto loan disbursement notification (all alert callback API fields populated with the data we would receive)</a:t>
            </a:r>
            <a:endParaRPr sz="900">
              <a:latin typeface="Nunito SemiBold"/>
              <a:ea typeface="Nunito SemiBold"/>
              <a:cs typeface="Nunito SemiBold"/>
              <a:sym typeface="Nunito SemiBold"/>
            </a:endParaRPr>
          </a:p>
          <a:p>
            <a:pPr indent="0" lvl="0" marL="0" rtl="0" algn="l">
              <a:spcBef>
                <a:spcPts val="0"/>
              </a:spcBef>
              <a:spcAft>
                <a:spcPts val="0"/>
              </a:spcAft>
              <a:buClr>
                <a:schemeClr val="dk1"/>
              </a:buClr>
              <a:buSzPts val="1100"/>
              <a:buFont typeface="Arial"/>
              <a:buNone/>
            </a:pPr>
            <a:r>
              <a:t/>
            </a:r>
            <a:endParaRPr sz="900">
              <a:latin typeface="Nunito SemiBold"/>
              <a:ea typeface="Nunito SemiBold"/>
              <a:cs typeface="Nunito SemiBold"/>
              <a:sym typeface="Nunito SemiBo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23"/>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Integration Proposal</a:t>
            </a:r>
            <a:endParaRPr/>
          </a:p>
        </p:txBody>
      </p:sp>
      <p:sp>
        <p:nvSpPr>
          <p:cNvPr id="219" name="Google Shape;219;p23"/>
          <p:cNvSpPr txBox="1"/>
          <p:nvPr>
            <p:ph idx="12" type="sldNum"/>
          </p:nvPr>
        </p:nvSpPr>
        <p:spPr>
          <a:xfrm>
            <a:off x="11733276" y="6414377"/>
            <a:ext cx="458700" cy="4437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
        <p:nvSpPr>
          <p:cNvPr id="220" name="Google Shape;220;p23"/>
          <p:cNvSpPr/>
          <p:nvPr/>
        </p:nvSpPr>
        <p:spPr>
          <a:xfrm>
            <a:off x="316750" y="1721400"/>
            <a:ext cx="3618900" cy="4572000"/>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US" u="sng"/>
              <a:t>Technical Questions</a:t>
            </a:r>
            <a:endParaRPr b="1" u="sng"/>
          </a:p>
          <a:p>
            <a:pPr indent="-317500" lvl="0" marL="457200" rtl="0" algn="l">
              <a:lnSpc>
                <a:spcPct val="120000"/>
              </a:lnSpc>
              <a:spcBef>
                <a:spcPts val="1000"/>
              </a:spcBef>
              <a:spcAft>
                <a:spcPts val="0"/>
              </a:spcAft>
              <a:buClr>
                <a:schemeClr val="dk1"/>
              </a:buClr>
              <a:buSzPts val="1400"/>
              <a:buFont typeface="Nunito"/>
              <a:buAutoNum type="arabicPeriod"/>
            </a:pPr>
            <a:r>
              <a:rPr lang="en-US">
                <a:solidFill>
                  <a:schemeClr val="dk1"/>
                </a:solidFill>
                <a:latin typeface="Nunito"/>
                <a:ea typeface="Nunito"/>
                <a:cs typeface="Nunito"/>
                <a:sym typeface="Nunito"/>
              </a:rPr>
              <a:t>Please confirm which API is used to notify us of incoming loan disbursements for customers (see previous slide)? </a:t>
            </a:r>
            <a:endParaRPr>
              <a:solidFill>
                <a:schemeClr val="dk1"/>
              </a:solidFill>
              <a:latin typeface="Nunito"/>
              <a:ea typeface="Nunito"/>
              <a:cs typeface="Nunito"/>
              <a:sym typeface="Nunito"/>
            </a:endParaRPr>
          </a:p>
          <a:p>
            <a:pPr indent="-317500" lvl="0" marL="457200" rtl="0" algn="l">
              <a:lnSpc>
                <a:spcPct val="120000"/>
              </a:lnSpc>
              <a:spcBef>
                <a:spcPts val="0"/>
              </a:spcBef>
              <a:spcAft>
                <a:spcPts val="0"/>
              </a:spcAft>
              <a:buClr>
                <a:schemeClr val="dk1"/>
              </a:buClr>
              <a:buSzPts val="1400"/>
              <a:buFont typeface="Nunito"/>
              <a:buAutoNum type="arabicPeriod"/>
            </a:pPr>
            <a:r>
              <a:rPr lang="en-US">
                <a:solidFill>
                  <a:schemeClr val="dk1"/>
                </a:solidFill>
                <a:latin typeface="Nunito"/>
                <a:ea typeface="Nunito"/>
                <a:cs typeface="Nunito"/>
                <a:sym typeface="Nunito"/>
              </a:rPr>
              <a:t>Please confirm information would be passed in the API body for a loan disbursement?</a:t>
            </a:r>
            <a:endParaRPr>
              <a:solidFill>
                <a:schemeClr val="dk1"/>
              </a:solidFill>
              <a:latin typeface="Nunito"/>
              <a:ea typeface="Nunito"/>
              <a:cs typeface="Nunito"/>
              <a:sym typeface="Nunito"/>
            </a:endParaRPr>
          </a:p>
          <a:p>
            <a:pPr indent="-317500" lvl="0" marL="457200" rtl="0" algn="l">
              <a:lnSpc>
                <a:spcPct val="120000"/>
              </a:lnSpc>
              <a:spcBef>
                <a:spcPts val="0"/>
              </a:spcBef>
              <a:spcAft>
                <a:spcPts val="0"/>
              </a:spcAft>
              <a:buClr>
                <a:schemeClr val="dk1"/>
              </a:buClr>
              <a:buSzPts val="1400"/>
              <a:buFont typeface="Nunito"/>
              <a:buAutoNum type="arabicPeriod"/>
            </a:pPr>
            <a:r>
              <a:rPr lang="en-US">
                <a:solidFill>
                  <a:schemeClr val="dk1"/>
                </a:solidFill>
                <a:latin typeface="Nunito"/>
                <a:ea typeface="Nunito"/>
                <a:cs typeface="Nunito"/>
                <a:sym typeface="Nunito"/>
              </a:rPr>
              <a:t>What are the prerequisites to get started with this solution? Assuming an equitel mobile money account? Any technical / security requirements? Looking at the Jenga documentation, it appears to be fairly simple to set up a Jenga HQ account but is there anything else we should be aware of?</a:t>
            </a:r>
            <a:endParaRPr/>
          </a:p>
        </p:txBody>
      </p:sp>
      <p:sp>
        <p:nvSpPr>
          <p:cNvPr id="221" name="Google Shape;221;p23"/>
          <p:cNvSpPr/>
          <p:nvPr/>
        </p:nvSpPr>
        <p:spPr>
          <a:xfrm>
            <a:off x="4346225" y="1721400"/>
            <a:ext cx="3618900" cy="4572000"/>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US" u="sng"/>
              <a:t>Commercial Questions</a:t>
            </a:r>
            <a:endParaRPr b="1" u="sng"/>
          </a:p>
          <a:p>
            <a:pPr indent="0" lvl="0" marL="0" rtl="0" algn="l">
              <a:spcBef>
                <a:spcPts val="0"/>
              </a:spcBef>
              <a:spcAft>
                <a:spcPts val="0"/>
              </a:spcAft>
              <a:buNone/>
            </a:pPr>
            <a:r>
              <a:t/>
            </a:r>
            <a:endParaRPr b="1" u="sng"/>
          </a:p>
          <a:p>
            <a:pPr indent="-317500" lvl="0" marL="457200" rtl="0" algn="l">
              <a:lnSpc>
                <a:spcPct val="120000"/>
              </a:lnSpc>
              <a:spcBef>
                <a:spcPts val="0"/>
              </a:spcBef>
              <a:spcAft>
                <a:spcPts val="0"/>
              </a:spcAft>
              <a:buClr>
                <a:schemeClr val="dk1"/>
              </a:buClr>
              <a:buSzPts val="1400"/>
              <a:buFont typeface="Nunito"/>
              <a:buAutoNum type="arabicPeriod"/>
            </a:pPr>
            <a:r>
              <a:rPr lang="en-US">
                <a:solidFill>
                  <a:schemeClr val="dk1"/>
                </a:solidFill>
                <a:latin typeface="Nunito"/>
                <a:ea typeface="Nunito"/>
                <a:cs typeface="Nunito"/>
                <a:sym typeface="Nunito"/>
              </a:rPr>
              <a:t>How is money sent to our Equity Bank account for a loan disbursement - Eazzy Pay?</a:t>
            </a:r>
            <a:endParaRPr>
              <a:solidFill>
                <a:schemeClr val="dk1"/>
              </a:solidFill>
              <a:latin typeface="Nunito"/>
              <a:ea typeface="Nunito"/>
              <a:cs typeface="Nunito"/>
              <a:sym typeface="Nunito"/>
            </a:endParaRPr>
          </a:p>
          <a:p>
            <a:pPr indent="-317500" lvl="0" marL="457200" rtl="0" algn="l">
              <a:lnSpc>
                <a:spcPct val="120000"/>
              </a:lnSpc>
              <a:spcBef>
                <a:spcPts val="0"/>
              </a:spcBef>
              <a:spcAft>
                <a:spcPts val="0"/>
              </a:spcAft>
              <a:buClr>
                <a:schemeClr val="dk1"/>
              </a:buClr>
              <a:buSzPts val="1400"/>
              <a:buFont typeface="Nunito"/>
              <a:buAutoNum type="arabicPeriod"/>
            </a:pPr>
            <a:r>
              <a:rPr lang="en-US">
                <a:solidFill>
                  <a:schemeClr val="dk1"/>
                </a:solidFill>
                <a:latin typeface="Nunito"/>
                <a:ea typeface="Nunito"/>
                <a:cs typeface="Nunito"/>
                <a:sym typeface="Nunito"/>
              </a:rPr>
              <a:t>If we have an Eazzy Pay Till is it already mapped to the same merchant account so that customer payments can also come through the same channel?</a:t>
            </a:r>
            <a:endParaRPr>
              <a:solidFill>
                <a:schemeClr val="dk1"/>
              </a:solidFill>
              <a:latin typeface="Nunito"/>
              <a:ea typeface="Nunito"/>
              <a:cs typeface="Nunito"/>
              <a:sym typeface="Nunito"/>
            </a:endParaRPr>
          </a:p>
          <a:p>
            <a:pPr indent="-317500" lvl="0" marL="457200" rtl="0" algn="l">
              <a:lnSpc>
                <a:spcPct val="120000"/>
              </a:lnSpc>
              <a:spcBef>
                <a:spcPts val="0"/>
              </a:spcBef>
              <a:spcAft>
                <a:spcPts val="0"/>
              </a:spcAft>
              <a:buClr>
                <a:schemeClr val="dk1"/>
              </a:buClr>
              <a:buSzPts val="1400"/>
              <a:buFont typeface="Nunito"/>
              <a:buAutoNum type="arabicPeriod"/>
            </a:pPr>
            <a:r>
              <a:rPr lang="en-US">
                <a:solidFill>
                  <a:schemeClr val="dk1"/>
                </a:solidFill>
                <a:latin typeface="Nunito"/>
                <a:ea typeface="Nunito"/>
                <a:cs typeface="Nunito"/>
                <a:sym typeface="Nunito"/>
              </a:rPr>
              <a:t>Is it free for a customer to send money to an Eazzy Pay till? Is it free for KOKO to receive the customer’s money or are there charges?</a:t>
            </a:r>
            <a:endParaRPr>
              <a:solidFill>
                <a:schemeClr val="dk1"/>
              </a:solidFill>
              <a:latin typeface="Nunito"/>
              <a:ea typeface="Nunito"/>
              <a:cs typeface="Nunito"/>
              <a:sym typeface="Nunito"/>
            </a:endParaRPr>
          </a:p>
          <a:p>
            <a:pPr indent="-317500" lvl="0" marL="457200" rtl="0" algn="l">
              <a:lnSpc>
                <a:spcPct val="120000"/>
              </a:lnSpc>
              <a:spcBef>
                <a:spcPts val="0"/>
              </a:spcBef>
              <a:spcAft>
                <a:spcPts val="0"/>
              </a:spcAft>
              <a:buClr>
                <a:schemeClr val="dk1"/>
              </a:buClr>
              <a:buSzPts val="1400"/>
              <a:buFont typeface="Nunito"/>
              <a:buAutoNum type="arabicPeriod"/>
            </a:pPr>
            <a:r>
              <a:rPr lang="en-US">
                <a:solidFill>
                  <a:schemeClr val="dk1"/>
                </a:solidFill>
                <a:latin typeface="Nunito"/>
                <a:ea typeface="Nunito"/>
                <a:cs typeface="Nunito"/>
                <a:sym typeface="Nunito"/>
              </a:rPr>
              <a:t>What is the percentage of partial loans to total loans disbursed via Eco Moto?</a:t>
            </a:r>
            <a:endParaRPr>
              <a:solidFill>
                <a:schemeClr val="dk1"/>
              </a:solidFill>
              <a:latin typeface="Nunito"/>
              <a:ea typeface="Nunito"/>
              <a:cs typeface="Nunito"/>
              <a:sym typeface="Nunito"/>
            </a:endParaRPr>
          </a:p>
        </p:txBody>
      </p:sp>
      <p:sp>
        <p:nvSpPr>
          <p:cNvPr id="222" name="Google Shape;222;p23"/>
          <p:cNvSpPr/>
          <p:nvPr/>
        </p:nvSpPr>
        <p:spPr>
          <a:xfrm>
            <a:off x="8375700" y="1721400"/>
            <a:ext cx="3618900" cy="4572000"/>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US" u="sng"/>
              <a:t>General Questions</a:t>
            </a:r>
            <a:endParaRPr b="1" u="sng"/>
          </a:p>
          <a:p>
            <a:pPr indent="0" lvl="0" marL="0" rtl="0" algn="l">
              <a:spcBef>
                <a:spcPts val="0"/>
              </a:spcBef>
              <a:spcAft>
                <a:spcPts val="0"/>
              </a:spcAft>
              <a:buNone/>
            </a:pPr>
            <a:r>
              <a:t/>
            </a:r>
            <a:endParaRPr b="1" u="sng"/>
          </a:p>
          <a:p>
            <a:pPr indent="-317500" lvl="0" marL="457200" marR="0" rtl="0" algn="l">
              <a:lnSpc>
                <a:spcPct val="120000"/>
              </a:lnSpc>
              <a:spcBef>
                <a:spcPts val="0"/>
              </a:spcBef>
              <a:spcAft>
                <a:spcPts val="0"/>
              </a:spcAft>
              <a:buClr>
                <a:schemeClr val="dk1"/>
              </a:buClr>
              <a:buSzPts val="1400"/>
              <a:buFont typeface="Nunito"/>
              <a:buAutoNum type="arabicPeriod"/>
            </a:pPr>
            <a:r>
              <a:rPr lang="en-US">
                <a:solidFill>
                  <a:schemeClr val="dk1"/>
                </a:solidFill>
                <a:latin typeface="Nunito"/>
                <a:ea typeface="Nunito"/>
                <a:cs typeface="Nunito"/>
                <a:sym typeface="Nunito"/>
              </a:rPr>
              <a:t>Is it possible to have a centralized collaboration platform (google sheets, google slides) for easy, nimble, and real time collaboration?</a:t>
            </a:r>
            <a:endParaRPr>
              <a:solidFill>
                <a:schemeClr val="dk1"/>
              </a:solidFill>
              <a:latin typeface="Nunito"/>
              <a:ea typeface="Nunito"/>
              <a:cs typeface="Nunito"/>
              <a:sym typeface="Nunito"/>
            </a:endParaRPr>
          </a:p>
          <a:p>
            <a:pPr indent="-317500" lvl="0" marL="457200" marR="0" rtl="0" algn="l">
              <a:lnSpc>
                <a:spcPct val="120000"/>
              </a:lnSpc>
              <a:spcBef>
                <a:spcPts val="0"/>
              </a:spcBef>
              <a:spcAft>
                <a:spcPts val="0"/>
              </a:spcAft>
              <a:buClr>
                <a:schemeClr val="dk1"/>
              </a:buClr>
              <a:buSzPts val="1400"/>
              <a:buFont typeface="Nunito"/>
              <a:buAutoNum type="arabicPeriod"/>
            </a:pPr>
            <a:r>
              <a:rPr lang="en-US">
                <a:solidFill>
                  <a:schemeClr val="dk1"/>
                </a:solidFill>
                <a:latin typeface="Nunito"/>
                <a:ea typeface="Nunito"/>
                <a:cs typeface="Nunito"/>
                <a:sym typeface="Nunito"/>
              </a:rPr>
              <a:t>What is the process for getting set up on the Eco Moto Platform?</a:t>
            </a:r>
            <a:endParaRPr>
              <a:solidFill>
                <a:schemeClr val="dk1"/>
              </a:solidFill>
              <a:latin typeface="Nunito"/>
              <a:ea typeface="Nunito"/>
              <a:cs typeface="Nunito"/>
              <a:sym typeface="Nunito"/>
            </a:endParaRPr>
          </a:p>
          <a:p>
            <a:pPr indent="-317500" lvl="0" marL="457200" marR="0" rtl="0" algn="l">
              <a:lnSpc>
                <a:spcPct val="120000"/>
              </a:lnSpc>
              <a:spcBef>
                <a:spcPts val="0"/>
              </a:spcBef>
              <a:spcAft>
                <a:spcPts val="0"/>
              </a:spcAft>
              <a:buClr>
                <a:schemeClr val="dk1"/>
              </a:buClr>
              <a:buSzPts val="1400"/>
              <a:buFont typeface="Nunito"/>
              <a:buAutoNum type="arabicPeriod"/>
            </a:pPr>
            <a:r>
              <a:rPr lang="en-US">
                <a:solidFill>
                  <a:schemeClr val="dk1"/>
                </a:solidFill>
                <a:latin typeface="Nunito"/>
                <a:ea typeface="Nunito"/>
                <a:cs typeface="Nunito"/>
                <a:sym typeface="Nunito"/>
              </a:rPr>
              <a:t>Who is the tech contact person?</a:t>
            </a:r>
            <a:endParaRPr>
              <a:solidFill>
                <a:srgbClr val="222222"/>
              </a:solidFill>
              <a:highlight>
                <a:srgbClr val="FFFFFF"/>
              </a:highlight>
              <a:latin typeface="Nunito"/>
              <a:ea typeface="Nunito"/>
              <a:cs typeface="Nunito"/>
              <a:sym typeface="Nunito"/>
            </a:endParaRPr>
          </a:p>
          <a:p>
            <a:pPr indent="0" lvl="0" marL="0" rtl="0" algn="l">
              <a:spcBef>
                <a:spcPts val="1000"/>
              </a:spcBef>
              <a:spcAft>
                <a:spcPts val="0"/>
              </a:spcAft>
              <a:buNone/>
            </a:pPr>
            <a:r>
              <a:t/>
            </a:r>
            <a:endParaRPr/>
          </a:p>
        </p:txBody>
      </p:sp>
      <p:sp>
        <p:nvSpPr>
          <p:cNvPr id="223" name="Google Shape;223;p23"/>
          <p:cNvSpPr txBox="1"/>
          <p:nvPr/>
        </p:nvSpPr>
        <p:spPr>
          <a:xfrm>
            <a:off x="298350" y="906425"/>
            <a:ext cx="11595300" cy="783900"/>
          </a:xfrm>
          <a:prstGeom prst="rect">
            <a:avLst/>
          </a:prstGeom>
          <a:noFill/>
          <a:ln>
            <a:noFill/>
          </a:ln>
        </p:spPr>
        <p:txBody>
          <a:bodyPr anchorCtr="0" anchor="t" bIns="91425" lIns="91425" spcFirstLastPara="1" rIns="91425" wrap="square" tIns="91425">
            <a:noAutofit/>
          </a:bodyPr>
          <a:lstStyle/>
          <a:p>
            <a:pPr indent="0" lvl="0" marL="0" rtl="0" algn="l">
              <a:lnSpc>
                <a:spcPct val="120000"/>
              </a:lnSpc>
              <a:spcBef>
                <a:spcPts val="1000"/>
              </a:spcBef>
              <a:spcAft>
                <a:spcPts val="0"/>
              </a:spcAft>
              <a:buClr>
                <a:schemeClr val="dk1"/>
              </a:buClr>
              <a:buSzPts val="1100"/>
              <a:buFont typeface="Arial"/>
              <a:buNone/>
            </a:pPr>
            <a:r>
              <a:rPr lang="en-US">
                <a:solidFill>
                  <a:schemeClr val="dk1"/>
                </a:solidFill>
                <a:latin typeface="Nunito"/>
                <a:ea typeface="Nunito"/>
                <a:cs typeface="Nunito"/>
                <a:sym typeface="Nunito"/>
              </a:rPr>
              <a:t>Looking at the documentation we think it is possible to leverage the Jenga API to receive funds and distribute to individual accounts (see diagram on previous page). Is this integration feasible?</a:t>
            </a:r>
            <a:endParaRPr>
              <a:latin typeface="Nunito SemiBold"/>
              <a:ea typeface="Nunito SemiBold"/>
              <a:cs typeface="Nunito SemiBold"/>
              <a:sym typeface="Nunito SemiBo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24"/>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Ecomoto USSD Question</a:t>
            </a:r>
            <a:endParaRPr/>
          </a:p>
        </p:txBody>
      </p:sp>
      <p:sp>
        <p:nvSpPr>
          <p:cNvPr id="230" name="Google Shape;230;p24"/>
          <p:cNvSpPr txBox="1"/>
          <p:nvPr>
            <p:ph idx="1" type="subTitle"/>
          </p:nvPr>
        </p:nvSpPr>
        <p:spPr>
          <a:xfrm>
            <a:off x="8062050" y="2121375"/>
            <a:ext cx="3671100" cy="40629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US" sz="1400"/>
              <a:t>How does KOKO get added as a product on the Ecomoto product list and USSD?</a:t>
            </a:r>
            <a:endParaRPr sz="1400"/>
          </a:p>
        </p:txBody>
      </p:sp>
      <p:sp>
        <p:nvSpPr>
          <p:cNvPr id="231" name="Google Shape;231;p24"/>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pic>
        <p:nvPicPr>
          <p:cNvPr id="232" name="Google Shape;232;p24"/>
          <p:cNvPicPr preferRelativeResize="0"/>
          <p:nvPr/>
        </p:nvPicPr>
        <p:blipFill>
          <a:blip r:embed="rId3">
            <a:alphaModFix/>
          </a:blip>
          <a:stretch>
            <a:fillRect/>
          </a:stretch>
        </p:blipFill>
        <p:spPr>
          <a:xfrm>
            <a:off x="254025" y="1703425"/>
            <a:ext cx="7387276" cy="372999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25"/>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User stories</a:t>
            </a:r>
            <a:endParaRPr/>
          </a:p>
        </p:txBody>
      </p:sp>
      <p:sp>
        <p:nvSpPr>
          <p:cNvPr id="239" name="Google Shape;239;p25"/>
          <p:cNvSpPr txBox="1"/>
          <p:nvPr>
            <p:ph idx="1" type="subTitle"/>
          </p:nvPr>
        </p:nvSpPr>
        <p:spPr>
          <a:xfrm>
            <a:off x="458724" y="1332470"/>
            <a:ext cx="11274600" cy="4851900"/>
          </a:xfrm>
          <a:prstGeom prst="rect">
            <a:avLst/>
          </a:prstGeom>
        </p:spPr>
        <p:txBody>
          <a:bodyPr anchorCtr="0" anchor="t" bIns="45700" lIns="91425" spcFirstLastPara="1" rIns="91425" wrap="square" tIns="45700">
            <a:noAutofit/>
          </a:bodyPr>
          <a:lstStyle/>
          <a:p>
            <a:pPr indent="-355600" lvl="0" marL="457200" rtl="0" algn="l">
              <a:spcBef>
                <a:spcPts val="1000"/>
              </a:spcBef>
              <a:spcAft>
                <a:spcPts val="0"/>
              </a:spcAft>
              <a:buSzPts val="2000"/>
              <a:buChar char="●"/>
            </a:pPr>
            <a:r>
              <a:rPr lang="en-US" sz="2000"/>
              <a:t>As an Equity customer I want to apply for a eco moto loan so that I can buy a KOKO Cooker.</a:t>
            </a:r>
            <a:endParaRPr sz="2000"/>
          </a:p>
          <a:p>
            <a:pPr indent="-355600" lvl="0" marL="457200" rtl="0" algn="l">
              <a:spcBef>
                <a:spcPts val="1000"/>
              </a:spcBef>
              <a:spcAft>
                <a:spcPts val="0"/>
              </a:spcAft>
              <a:buSzPts val="2000"/>
              <a:buChar char="●"/>
            </a:pPr>
            <a:r>
              <a:rPr lang="en-US" sz="2000"/>
              <a:t>As an Equity customer I want my loan amount to be sent to KOKO Networks so that it can be added to my balance as payment for my KOKO Cooker.</a:t>
            </a:r>
            <a:endParaRPr sz="2000"/>
          </a:p>
          <a:p>
            <a:pPr indent="-355600" lvl="0" marL="457200" rtl="0" algn="l">
              <a:spcBef>
                <a:spcPts val="1000"/>
              </a:spcBef>
              <a:spcAft>
                <a:spcPts val="0"/>
              </a:spcAft>
              <a:buSzPts val="2000"/>
              <a:buChar char="●"/>
            </a:pPr>
            <a:r>
              <a:rPr lang="en-US" sz="2000"/>
              <a:t>As KOKO Networks I want to be able to know which Equity customer I have received money based on phone number so the amount can be added to their account.</a:t>
            </a:r>
            <a:endParaRPr sz="2000"/>
          </a:p>
          <a:p>
            <a:pPr indent="-355600" lvl="0" marL="457200" rtl="0" algn="l">
              <a:spcBef>
                <a:spcPts val="1000"/>
              </a:spcBef>
              <a:spcAft>
                <a:spcPts val="1000"/>
              </a:spcAft>
              <a:buSzPts val="2000"/>
              <a:buChar char="●"/>
            </a:pPr>
            <a:r>
              <a:rPr lang="en-US" sz="2000"/>
              <a:t>As an Equitel user who has purchased a KOKO Cooker I want to be able to send money from an MPESA number so that I can buy additional KOKO products.</a:t>
            </a:r>
            <a:endParaRPr sz="2000"/>
          </a:p>
        </p:txBody>
      </p:sp>
      <p:sp>
        <p:nvSpPr>
          <p:cNvPr id="240" name="Google Shape;240;p25"/>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26"/>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Dev Tasks</a:t>
            </a:r>
            <a:endParaRPr/>
          </a:p>
        </p:txBody>
      </p:sp>
      <p:sp>
        <p:nvSpPr>
          <p:cNvPr id="247" name="Google Shape;247;p26"/>
          <p:cNvSpPr txBox="1"/>
          <p:nvPr>
            <p:ph idx="1" type="subTitle"/>
          </p:nvPr>
        </p:nvSpPr>
        <p:spPr>
          <a:xfrm>
            <a:off x="458724" y="1332470"/>
            <a:ext cx="11274600" cy="4851900"/>
          </a:xfrm>
          <a:prstGeom prst="rect">
            <a:avLst/>
          </a:prstGeom>
        </p:spPr>
        <p:txBody>
          <a:bodyPr anchorCtr="0" anchor="t" bIns="45700" lIns="91425" spcFirstLastPara="1" rIns="91425" wrap="square" tIns="45700">
            <a:noAutofit/>
          </a:bodyPr>
          <a:lstStyle/>
          <a:p>
            <a:pPr indent="-355600" lvl="0" marL="457200" rtl="0" algn="l">
              <a:spcBef>
                <a:spcPts val="1000"/>
              </a:spcBef>
              <a:spcAft>
                <a:spcPts val="0"/>
              </a:spcAft>
              <a:buSzPts val="2000"/>
              <a:buChar char="●"/>
            </a:pPr>
            <a:r>
              <a:rPr lang="en-US" sz="2000"/>
              <a:t>Validate which of the </a:t>
            </a:r>
            <a:r>
              <a:rPr lang="en-US" sz="2000" u="sng">
                <a:solidFill>
                  <a:schemeClr val="hlink"/>
                </a:solidFill>
                <a:hlinkClick r:id="rId3"/>
              </a:rPr>
              <a:t>Jenga APIs</a:t>
            </a:r>
            <a:r>
              <a:rPr lang="en-US" sz="2000"/>
              <a:t> can be used for distributing funds from Equity to our merchant bank account</a:t>
            </a:r>
            <a:endParaRPr sz="2000"/>
          </a:p>
          <a:p>
            <a:pPr indent="-355600" lvl="0" marL="457200" rtl="0" algn="l">
              <a:spcBef>
                <a:spcPts val="1000"/>
              </a:spcBef>
              <a:spcAft>
                <a:spcPts val="0"/>
              </a:spcAft>
              <a:buSzPts val="2000"/>
              <a:buChar char="●"/>
            </a:pPr>
            <a:r>
              <a:rPr lang="en-US" sz="2000"/>
              <a:t>Connect our bank account to KOKO Core using the Jenga API</a:t>
            </a:r>
            <a:endParaRPr sz="2000"/>
          </a:p>
          <a:p>
            <a:pPr indent="-355600" lvl="0" marL="457200" rtl="0" algn="l">
              <a:spcBef>
                <a:spcPts val="1000"/>
              </a:spcBef>
              <a:spcAft>
                <a:spcPts val="0"/>
              </a:spcAft>
              <a:buSzPts val="2000"/>
              <a:buChar char="●"/>
            </a:pPr>
            <a:r>
              <a:rPr lang="en-US" sz="2000"/>
              <a:t>Simulate a loan transaction (both on sandbox and with live environment)</a:t>
            </a:r>
            <a:endParaRPr sz="2000"/>
          </a:p>
          <a:p>
            <a:pPr indent="-355600" lvl="0" marL="457200" rtl="0" algn="l">
              <a:spcBef>
                <a:spcPts val="1000"/>
              </a:spcBef>
              <a:spcAft>
                <a:spcPts val="0"/>
              </a:spcAft>
              <a:buSzPts val="2000"/>
              <a:buChar char="●"/>
            </a:pPr>
            <a:r>
              <a:rPr lang="en-US" sz="2000"/>
              <a:t>Introduction of an Equity line on KOKO Core - see </a:t>
            </a:r>
            <a:r>
              <a:rPr lang="en-US" sz="2000" u="sng">
                <a:solidFill>
                  <a:schemeClr val="hlink"/>
                </a:solidFill>
                <a:hlinkClick r:id="rId4"/>
              </a:rPr>
              <a:t>here</a:t>
            </a:r>
            <a:endParaRPr sz="2000"/>
          </a:p>
          <a:p>
            <a:pPr indent="-355600" lvl="0" marL="457200" rtl="0" algn="l">
              <a:spcBef>
                <a:spcPts val="1000"/>
              </a:spcBef>
              <a:spcAft>
                <a:spcPts val="1000"/>
              </a:spcAft>
              <a:buSzPts val="2000"/>
              <a:buChar char="●"/>
            </a:pPr>
            <a:r>
              <a:rPr lang="en-US" sz="2000"/>
              <a:t>Log and investigate all API failures; design responses / workarounds</a:t>
            </a:r>
            <a:endParaRPr sz="2000"/>
          </a:p>
        </p:txBody>
      </p:sp>
      <p:sp>
        <p:nvSpPr>
          <p:cNvPr id="248" name="Google Shape;248;p26"/>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27"/>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Non functionals + deployment</a:t>
            </a:r>
            <a:endParaRPr/>
          </a:p>
        </p:txBody>
      </p:sp>
      <p:sp>
        <p:nvSpPr>
          <p:cNvPr id="255" name="Google Shape;255;p27"/>
          <p:cNvSpPr txBox="1"/>
          <p:nvPr>
            <p:ph idx="1" type="subTitle"/>
          </p:nvPr>
        </p:nvSpPr>
        <p:spPr>
          <a:xfrm>
            <a:off x="458724" y="1332470"/>
            <a:ext cx="11274600" cy="48519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b="1" lang="en-US" sz="2000"/>
              <a:t>Performance</a:t>
            </a:r>
            <a:endParaRPr b="1" sz="2000"/>
          </a:p>
          <a:p>
            <a:pPr indent="-355600" lvl="0" marL="457200" rtl="0" algn="l">
              <a:spcBef>
                <a:spcPts val="1000"/>
              </a:spcBef>
              <a:spcAft>
                <a:spcPts val="0"/>
              </a:spcAft>
              <a:buSzPts val="2000"/>
              <a:buChar char="-"/>
            </a:pPr>
            <a:r>
              <a:rPr lang="en-US" sz="2000"/>
              <a:t>We would not expect to receive more than 100 loans per day. However the system must be able handle multiple requests concurrently, or queue them, and not impact any of the other incoming payment transactions in KOKO Core. This should be considered as part of testing.</a:t>
            </a:r>
            <a:endParaRPr sz="2000"/>
          </a:p>
          <a:p>
            <a:pPr indent="0" lvl="0" marL="0" rtl="0" algn="l">
              <a:spcBef>
                <a:spcPts val="1000"/>
              </a:spcBef>
              <a:spcAft>
                <a:spcPts val="0"/>
              </a:spcAft>
              <a:buNone/>
            </a:pPr>
            <a:r>
              <a:rPr b="1" lang="en-US" sz="2000"/>
              <a:t>Security</a:t>
            </a:r>
            <a:endParaRPr b="1" sz="2000"/>
          </a:p>
          <a:p>
            <a:pPr indent="-355600" lvl="0" marL="457200" rtl="0" algn="l">
              <a:spcBef>
                <a:spcPts val="1000"/>
              </a:spcBef>
              <a:spcAft>
                <a:spcPts val="0"/>
              </a:spcAft>
              <a:buSzPts val="2000"/>
              <a:buChar char="-"/>
            </a:pPr>
            <a:r>
              <a:rPr lang="en-US" sz="2000"/>
              <a:t>Does this API include any vulnerabilities for us?</a:t>
            </a:r>
            <a:endParaRPr sz="2000"/>
          </a:p>
          <a:p>
            <a:pPr indent="-355600" lvl="0" marL="457200" rtl="0" algn="l">
              <a:spcBef>
                <a:spcPts val="0"/>
              </a:spcBef>
              <a:spcAft>
                <a:spcPts val="0"/>
              </a:spcAft>
              <a:buSzPts val="2000"/>
              <a:buChar char="-"/>
            </a:pPr>
            <a:r>
              <a:rPr lang="en-US" sz="2000"/>
              <a:t>Ensure adequate password protection for the Equity Bank account portal and jenga API</a:t>
            </a:r>
            <a:endParaRPr sz="2000"/>
          </a:p>
          <a:p>
            <a:pPr indent="0" lvl="0" marL="0" rtl="0" algn="l">
              <a:spcBef>
                <a:spcPts val="1000"/>
              </a:spcBef>
              <a:spcAft>
                <a:spcPts val="0"/>
              </a:spcAft>
              <a:buNone/>
            </a:pPr>
            <a:r>
              <a:rPr b="1" lang="en-US" sz="2000"/>
              <a:t>Deployment</a:t>
            </a:r>
            <a:endParaRPr b="1" sz="2000"/>
          </a:p>
          <a:p>
            <a:pPr indent="-355600" lvl="0" marL="457200" rtl="0" algn="l">
              <a:spcBef>
                <a:spcPts val="1000"/>
              </a:spcBef>
              <a:spcAft>
                <a:spcPts val="0"/>
              </a:spcAft>
              <a:buSzPts val="2000"/>
              <a:buChar char="-"/>
            </a:pPr>
            <a:r>
              <a:rPr lang="en-US" sz="2000"/>
              <a:t>Would require a KC release. </a:t>
            </a:r>
            <a:endParaRPr sz="2000"/>
          </a:p>
          <a:p>
            <a:pPr indent="-355600" lvl="0" marL="457200" rtl="0" algn="l">
              <a:spcBef>
                <a:spcPts val="0"/>
              </a:spcBef>
              <a:spcAft>
                <a:spcPts val="0"/>
              </a:spcAft>
              <a:buSzPts val="2000"/>
              <a:buChar char="-"/>
            </a:pPr>
            <a:r>
              <a:rPr lang="en-US" sz="2000"/>
              <a:t>We should attempt some real money transactions on stage before pushing this to prod?</a:t>
            </a:r>
            <a:endParaRPr sz="2000"/>
          </a:p>
          <a:p>
            <a:pPr indent="0" lvl="0" marL="0" rtl="0" algn="l">
              <a:spcBef>
                <a:spcPts val="1000"/>
              </a:spcBef>
              <a:spcAft>
                <a:spcPts val="0"/>
              </a:spcAft>
              <a:buNone/>
            </a:pPr>
            <a:r>
              <a:t/>
            </a:r>
            <a:endParaRPr sz="2000"/>
          </a:p>
          <a:p>
            <a:pPr indent="0" lvl="0" marL="0" rtl="0" algn="l">
              <a:spcBef>
                <a:spcPts val="1000"/>
              </a:spcBef>
              <a:spcAft>
                <a:spcPts val="0"/>
              </a:spcAft>
              <a:buNone/>
            </a:pPr>
            <a:r>
              <a:t/>
            </a:r>
            <a:endParaRPr sz="2000"/>
          </a:p>
        </p:txBody>
      </p:sp>
      <p:sp>
        <p:nvSpPr>
          <p:cNvPr id="256" name="Google Shape;256;p27"/>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KOKO Corporate Layout (2019)">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